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tif" ContentType="image/ti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1"/>
  </p:notesMasterIdLst>
  <p:sldIdLst>
    <p:sldId id="256" r:id="rId2"/>
    <p:sldId id="306" r:id="rId3"/>
    <p:sldId id="307" r:id="rId4"/>
    <p:sldId id="308" r:id="rId5"/>
    <p:sldId id="309" r:id="rId6"/>
    <p:sldId id="257" r:id="rId7"/>
    <p:sldId id="258" r:id="rId8"/>
    <p:sldId id="259" r:id="rId9"/>
    <p:sldId id="260" r:id="rId10"/>
    <p:sldId id="261" r:id="rId11"/>
    <p:sldId id="262" r:id="rId12"/>
    <p:sldId id="263" r:id="rId13"/>
    <p:sldId id="264" r:id="rId14"/>
    <p:sldId id="265" r:id="rId15"/>
    <p:sldId id="266" r:id="rId16"/>
    <p:sldId id="267" r:id="rId17"/>
    <p:sldId id="349" r:id="rId18"/>
    <p:sldId id="909" r:id="rId19"/>
    <p:sldId id="908" r:id="rId20"/>
    <p:sldId id="910" r:id="rId21"/>
    <p:sldId id="911" r:id="rId22"/>
    <p:sldId id="912" r:id="rId23"/>
    <p:sldId id="913" r:id="rId24"/>
    <p:sldId id="914" r:id="rId25"/>
    <p:sldId id="915" r:id="rId26"/>
    <p:sldId id="916" r:id="rId27"/>
    <p:sldId id="917" r:id="rId28"/>
    <p:sldId id="918" r:id="rId29"/>
    <p:sldId id="919" r:id="rId30"/>
    <p:sldId id="920" r:id="rId31"/>
    <p:sldId id="921" r:id="rId32"/>
    <p:sldId id="314" r:id="rId33"/>
    <p:sldId id="268" r:id="rId34"/>
    <p:sldId id="271" r:id="rId35"/>
    <p:sldId id="922" r:id="rId36"/>
    <p:sldId id="923" r:id="rId37"/>
    <p:sldId id="924" r:id="rId38"/>
    <p:sldId id="925" r:id="rId39"/>
    <p:sldId id="926" r:id="rId40"/>
    <p:sldId id="927" r:id="rId41"/>
    <p:sldId id="928" r:id="rId42"/>
    <p:sldId id="929" r:id="rId43"/>
    <p:sldId id="930" r:id="rId44"/>
    <p:sldId id="931" r:id="rId45"/>
    <p:sldId id="932" r:id="rId46"/>
    <p:sldId id="933" r:id="rId47"/>
    <p:sldId id="934" r:id="rId48"/>
    <p:sldId id="935" r:id="rId49"/>
    <p:sldId id="269" r:id="rId50"/>
    <p:sldId id="270" r:id="rId51"/>
    <p:sldId id="272" r:id="rId52"/>
    <p:sldId id="273" r:id="rId53"/>
    <p:sldId id="315" r:id="rId54"/>
    <p:sldId id="316" r:id="rId55"/>
    <p:sldId id="1125" r:id="rId56"/>
    <p:sldId id="1126" r:id="rId57"/>
    <p:sldId id="1048"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4" r:id="rId85"/>
    <p:sldId id="343" r:id="rId86"/>
    <p:sldId id="345" r:id="rId87"/>
    <p:sldId id="346" r:id="rId88"/>
    <p:sldId id="347" r:id="rId89"/>
    <p:sldId id="348" r:id="rId90"/>
    <p:sldId id="350" r:id="rId91"/>
    <p:sldId id="1049" r:id="rId92"/>
    <p:sldId id="351" r:id="rId93"/>
    <p:sldId id="352" r:id="rId94"/>
    <p:sldId id="281" r:id="rId95"/>
    <p:sldId id="279" r:id="rId96"/>
    <p:sldId id="280" r:id="rId97"/>
    <p:sldId id="286" r:id="rId98"/>
    <p:sldId id="287" r:id="rId99"/>
    <p:sldId id="1128" r:id="rId10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2.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108"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3" name="Google Shape;24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4" name="Google Shape;2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90A148A5-F4DB-4D96-BA58-0F6DC26532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88E45D23-FE3C-4B7D-9AF6-A36598DE01D1}"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590A8144-22CD-43E4-8FA8-E81CBEE6C926}"/>
              </a:ext>
            </a:extLst>
          </p:cNvPr>
          <p:cNvSpPr>
            <a:spLocks noGrp="1" noRot="1" noChangeAspect="1" noChangeArrowheads="1" noTextEdit="1"/>
          </p:cNvSpPr>
          <p:nvPr>
            <p:ph type="sldImg"/>
          </p:nvPr>
        </p:nvSpPr>
        <p:spPr>
          <a:xfrm>
            <a:off x="381000" y="685800"/>
            <a:ext cx="6096000" cy="3429000"/>
          </a:xfrm>
          <a:ln/>
        </p:spPr>
      </p:sp>
      <p:sp>
        <p:nvSpPr>
          <p:cNvPr id="91140" name="Rectangle 3">
            <a:extLst>
              <a:ext uri="{FF2B5EF4-FFF2-40B4-BE49-F238E27FC236}">
                <a16:creationId xmlns:a16="http://schemas.microsoft.com/office/drawing/2014/main" id="{DAC081FF-2510-4BD5-919F-C3B05E0B05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4AD53FB6-8BEB-45A9-8A59-118EDF2425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AE3DF9B1-9B72-41E3-B0C8-1C0218DD7FF3}"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98307" name="Rectangle 2">
            <a:extLst>
              <a:ext uri="{FF2B5EF4-FFF2-40B4-BE49-F238E27FC236}">
                <a16:creationId xmlns:a16="http://schemas.microsoft.com/office/drawing/2014/main" id="{0B36A9FF-57BB-446C-B6E2-E87614E27574}"/>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E4A8EF0B-E482-4528-93B2-E7B4626EF5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 : the expected information needed to classify a given sample</a:t>
            </a:r>
          </a:p>
          <a:p>
            <a:r>
              <a:rPr lang="en-US" altLang="en-US"/>
              <a:t>E (entropy) : expected information based on the partitioning into subsets by A</a:t>
            </a:r>
          </a:p>
          <a:p>
            <a:r>
              <a:rPr lang="en-US" alt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ABED60A-929E-4C4D-9112-1EEBF00ADF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80C1ECA4-DE64-4444-BF21-3DD2560651D3}"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96259" name="Rectangle 2">
            <a:extLst>
              <a:ext uri="{FF2B5EF4-FFF2-40B4-BE49-F238E27FC236}">
                <a16:creationId xmlns:a16="http://schemas.microsoft.com/office/drawing/2014/main" id="{048E45A5-82DF-47CC-84F2-116CAD03EE66}"/>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9F978B2F-3710-425C-BD2B-C788687181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670525B-4429-4BE5-B18D-F5004AD919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EADA6BC2-09A5-4655-9CA5-81B7065AD26A}" type="slidenum">
              <a:rPr lang="en-US" altLang="en-US">
                <a:latin typeface="Times New Roman" panose="02020603050405020304" pitchFamily="18" charset="0"/>
              </a:rPr>
              <a:pPr/>
              <a:t>91</a:t>
            </a:fld>
            <a:endParaRPr lang="en-US" altLang="en-US">
              <a:latin typeface="Times New Roman" panose="02020603050405020304" pitchFamily="18" charset="0"/>
            </a:endParaRPr>
          </a:p>
        </p:txBody>
      </p:sp>
      <p:sp>
        <p:nvSpPr>
          <p:cNvPr id="100355" name="Rectangle 2">
            <a:extLst>
              <a:ext uri="{FF2B5EF4-FFF2-40B4-BE49-F238E27FC236}">
                <a16:creationId xmlns:a16="http://schemas.microsoft.com/office/drawing/2014/main" id="{F0789E5D-3756-4325-9BEB-067A9381A8D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A666F0CA-37C2-4247-9431-C6FB695CF0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0" name="Rectangle 10"/>
          <p:cNvSpPr/>
          <p:nvPr/>
        </p:nvSpPr>
        <p:spPr>
          <a:xfrm>
            <a:off x="1524000" y="0"/>
            <a:ext cx="9144000" cy="1447800"/>
          </a:xfrm>
          <a:prstGeom prst="rect">
            <a:avLst/>
          </a:prstGeom>
          <a:solidFill>
            <a:srgbClr val="E1EBF5"/>
          </a:solidFill>
          <a:ln w="12700">
            <a:miter lim="400000"/>
          </a:ln>
        </p:spPr>
        <p:txBody>
          <a:bodyPr lIns="45719" rIns="45719" anchor="ctr"/>
          <a:lstStyle/>
          <a:p>
            <a:pPr>
              <a:defRPr sz="2400">
                <a:latin typeface="+mn-lt"/>
                <a:ea typeface="+mn-ea"/>
                <a:cs typeface="+mn-cs"/>
                <a:sym typeface="Helvetica"/>
              </a:defRPr>
            </a:pPr>
            <a:endParaRPr/>
          </a:p>
        </p:txBody>
      </p:sp>
      <p:sp>
        <p:nvSpPr>
          <p:cNvPr id="111" name="Title Text"/>
          <p:cNvSpPr txBox="1">
            <a:spLocks noGrp="1"/>
          </p:cNvSpPr>
          <p:nvPr>
            <p:ph type="title"/>
          </p:nvPr>
        </p:nvSpPr>
        <p:spPr>
          <a:xfrm>
            <a:off x="2152650" y="365125"/>
            <a:ext cx="7886700" cy="1325564"/>
          </a:xfrm>
          <a:prstGeom prst="rect">
            <a:avLst/>
          </a:prstGeom>
        </p:spPr>
        <p:txBody>
          <a:bodyPr/>
          <a:lstStyle>
            <a:lvl1pPr defTabSz="685800">
              <a:defRPr sz="3200"/>
            </a:lvl1pPr>
          </a:lstStyle>
          <a:p>
            <a:r>
              <a:t>Title Text</a:t>
            </a:r>
          </a:p>
        </p:txBody>
      </p:sp>
      <p:sp>
        <p:nvSpPr>
          <p:cNvPr id="112" name="Body Level One…"/>
          <p:cNvSpPr txBox="1">
            <a:spLocks noGrp="1"/>
          </p:cNvSpPr>
          <p:nvPr>
            <p:ph type="body" idx="1"/>
          </p:nvPr>
        </p:nvSpPr>
        <p:spPr>
          <a:xfrm>
            <a:off x="2152650" y="1825625"/>
            <a:ext cx="7886700" cy="4351338"/>
          </a:xfrm>
          <a:prstGeom prst="rect">
            <a:avLst/>
          </a:prstGeom>
        </p:spPr>
        <p:txBody>
          <a:bodyPr/>
          <a:lstStyle>
            <a:lvl1pPr marL="163285" indent="-163285" defTabSz="685800">
              <a:spcBef>
                <a:spcPts val="700"/>
              </a:spcBef>
              <a:defRPr sz="2000"/>
            </a:lvl1pPr>
            <a:lvl2pPr marL="533400" indent="-190500" defTabSz="685800">
              <a:spcBef>
                <a:spcPts val="700"/>
              </a:spcBef>
              <a:defRPr sz="2000"/>
            </a:lvl2pPr>
            <a:lvl3pPr marL="914400" indent="-228600" defTabSz="685800">
              <a:spcBef>
                <a:spcPts val="700"/>
              </a:spcBef>
              <a:defRPr sz="2000"/>
            </a:lvl3pPr>
            <a:lvl4pPr marL="1292469" indent="-263769" defTabSz="685800">
              <a:spcBef>
                <a:spcPts val="700"/>
              </a:spcBef>
              <a:defRPr sz="2000"/>
            </a:lvl4pPr>
            <a:lvl5pPr marL="1635369" indent="-263769" defTabSz="685800">
              <a:spcBef>
                <a:spcPts val="700"/>
              </a:spcBef>
              <a:defRPr sz="2000"/>
            </a:lvl5pPr>
          </a:lstStyle>
          <a:p>
            <a:r>
              <a:t>Body Level One</a:t>
            </a:r>
          </a:p>
          <a:p>
            <a:pPr lvl="1"/>
            <a:r>
              <a:t>Body Level Two</a:t>
            </a:r>
          </a:p>
          <a:p>
            <a:pPr lvl="2"/>
            <a:r>
              <a:t>Body Level Three</a:t>
            </a:r>
          </a:p>
          <a:p>
            <a:pPr lvl="3"/>
            <a:r>
              <a:t>Body Level Four</a:t>
            </a:r>
          </a:p>
          <a:p>
            <a:pPr lvl="4"/>
            <a:r>
              <a:t>Body Level Five</a:t>
            </a:r>
          </a:p>
        </p:txBody>
      </p:sp>
      <p:sp>
        <p:nvSpPr>
          <p:cNvPr id="113" name="Slide Number"/>
          <p:cNvSpPr txBox="1">
            <a:spLocks noGrp="1"/>
          </p:cNvSpPr>
          <p:nvPr>
            <p:ph type="sldNum" sz="quarter" idx="2"/>
          </p:nvPr>
        </p:nvSpPr>
        <p:spPr>
          <a:xfrm>
            <a:off x="9808073" y="6423344"/>
            <a:ext cx="231278" cy="231141"/>
          </a:xfrm>
          <a:prstGeom prst="rect">
            <a:avLst/>
          </a:prstGeom>
        </p:spPr>
        <p:txBody>
          <a:bodyPr/>
          <a:lstStyle>
            <a:lvl1pPr>
              <a:defRPr sz="900">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DC5893-96B5-475B-AE20-767AA45E37AA}" type="datetimeFigureOut">
              <a:rPr lang="en-IN" smtClean="0"/>
              <a:t>19-02-2021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6BEC2E-13B7-4CB1-8807-9B860487673E}" type="slidenum">
              <a:rPr lang="en-IN" smtClean="0"/>
              <a:t>‹#›</a:t>
            </a:fld>
            <a:endParaRPr lang="en-IN"/>
          </a:p>
        </p:txBody>
      </p:sp>
    </p:spTree>
    <p:extLst>
      <p:ext uri="{BB962C8B-B14F-4D97-AF65-F5344CB8AC3E}">
        <p14:creationId xmlns:p14="http://schemas.microsoft.com/office/powerpoint/2010/main" val="1897909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oleObject" Target="../embeddings/oleObject3.bin"/><Relationship Id="rId4" Type="http://schemas.openxmlformats.org/officeDocument/2006/relationships/image" Target="../media/image14.wmf"/></Relationships>
</file>

<file path=ppt/slides/_rels/slide2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4.bin"/><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5.bin"/><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7.bin"/><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8.bin"/><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9.bin"/><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0.bin"/><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1.bin"/><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2.bin"/><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2.emf"/></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5.bin"/><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8.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19.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t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7.wmf"/><Relationship Id="rId5" Type="http://schemas.openxmlformats.org/officeDocument/2006/relationships/oleObject" Target="../embeddings/oleObject21.bin"/><Relationship Id="rId4" Type="http://schemas.openxmlformats.org/officeDocument/2006/relationships/image" Target="../media/image36.wmf"/></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2"/>
          <p:cNvSpPr txBox="1">
            <a:spLocks noGrp="1"/>
          </p:cNvSpPr>
          <p:nvPr>
            <p:ph type="title"/>
          </p:nvPr>
        </p:nvSpPr>
        <p:spPr>
          <a:xfrm>
            <a:off x="1752600" y="2362200"/>
            <a:ext cx="8763000" cy="838200"/>
          </a:xfrm>
          <a:prstGeom prst="rect">
            <a:avLst/>
          </a:prstGeom>
        </p:spPr>
        <p:txBody>
          <a:bodyPr/>
          <a:lstStyle>
            <a:lvl1pPr algn="ctr" defTabSz="832104">
              <a:defRPr sz="3549">
                <a:solidFill>
                  <a:srgbClr val="0433FF"/>
                </a:solidFill>
              </a:defRPr>
            </a:lvl1pPr>
          </a:lstStyle>
          <a:p>
            <a:r>
              <a:t>Supervised approach to Machine Learning</a:t>
            </a:r>
          </a:p>
        </p:txBody>
      </p:sp>
      <p:grpSp>
        <p:nvGrpSpPr>
          <p:cNvPr id="125" name="Group 7"/>
          <p:cNvGrpSpPr/>
          <p:nvPr/>
        </p:nvGrpSpPr>
        <p:grpSpPr>
          <a:xfrm>
            <a:off x="1828800" y="1447800"/>
            <a:ext cx="8534400" cy="152401"/>
            <a:chOff x="0" y="0"/>
            <a:chExt cx="8534400" cy="152399"/>
          </a:xfrm>
        </p:grpSpPr>
        <p:sp>
          <p:nvSpPr>
            <p:cNvPr id="123" name="Rectangle 8"/>
            <p:cNvSpPr/>
            <p:nvPr/>
          </p:nvSpPr>
          <p:spPr>
            <a:xfrm>
              <a:off x="0" y="0"/>
              <a:ext cx="8534400" cy="74971"/>
            </a:xfrm>
            <a:prstGeom prst="rect">
              <a:avLst/>
            </a:prstGeom>
            <a:gradFill flip="none" rotWithShape="1">
              <a:gsLst>
                <a:gs pos="0">
                  <a:srgbClr val="0E9BBA"/>
                </a:gs>
                <a:gs pos="50000">
                  <a:srgbClr val="12C2E9"/>
                </a:gs>
                <a:gs pos="100000">
                  <a:srgbClr val="0E9BBA"/>
                </a:gs>
              </a:gsLst>
              <a:lin ang="5400000" scaled="0"/>
            </a:gradFill>
            <a:ln w="12700" cap="flat">
              <a:noFill/>
              <a:miter lim="400000"/>
            </a:ln>
            <a:effectLst/>
          </p:spPr>
          <p:txBody>
            <a:bodyPr wrap="square" lIns="45719" tIns="45719" rIns="45719" bIns="45719" numCol="1" anchor="ctr">
              <a:noAutofit/>
            </a:bodyPr>
            <a:lstStyle/>
            <a:p>
              <a:endParaRPr/>
            </a:p>
          </p:txBody>
        </p:sp>
        <p:sp>
          <p:nvSpPr>
            <p:cNvPr id="124" name="Rectangle 9"/>
            <p:cNvSpPr/>
            <p:nvPr/>
          </p:nvSpPr>
          <p:spPr>
            <a:xfrm>
              <a:off x="0" y="114300"/>
              <a:ext cx="8534400" cy="38100"/>
            </a:xfrm>
            <a:prstGeom prst="rect">
              <a:avLst/>
            </a:prstGeom>
            <a:gradFill flip="none" rotWithShape="1">
              <a:gsLst>
                <a:gs pos="0">
                  <a:srgbClr val="B200B2"/>
                </a:gs>
                <a:gs pos="50000">
                  <a:srgbClr val="FF00FF"/>
                </a:gs>
                <a:gs pos="100000">
                  <a:srgbClr val="B200B2"/>
                </a:gs>
              </a:gsLst>
              <a:lin ang="0" scaled="0"/>
            </a:gra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he decision tree model of learning"/>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The decision tree model of learning</a:t>
            </a:r>
          </a:p>
        </p:txBody>
      </p:sp>
      <p:sp>
        <p:nvSpPr>
          <p:cNvPr id="142" name="Do people like movies of Amitabachan?…"/>
          <p:cNvSpPr txBox="1">
            <a:spLocks noGrp="1"/>
          </p:cNvSpPr>
          <p:nvPr>
            <p:ph type="body" idx="1"/>
          </p:nvPr>
        </p:nvSpPr>
        <p:spPr>
          <a:prstGeom prst="rect">
            <a:avLst/>
          </a:prstGeom>
        </p:spPr>
        <p:txBody>
          <a:bodyPr/>
          <a:lstStyle/>
          <a:p>
            <a:pPr marL="0" indent="0" algn="ctr">
              <a:buSzTx/>
              <a:buNone/>
              <a:defRPr>
                <a:solidFill>
                  <a:schemeClr val="accent5">
                    <a:satOff val="-3547"/>
                    <a:lumOff val="-10352"/>
                  </a:schemeClr>
                </a:solidFill>
              </a:defRPr>
            </a:pPr>
            <a:r>
              <a:rPr dirty="0">
                <a:latin typeface="Georgia" panose="02040502050405020303" pitchFamily="18" charset="0"/>
              </a:rPr>
              <a:t>Do people like movies of </a:t>
            </a:r>
            <a:r>
              <a:rPr dirty="0" err="1">
                <a:latin typeface="Georgia" panose="02040502050405020303" pitchFamily="18" charset="0"/>
              </a:rPr>
              <a:t>Amitabachan</a:t>
            </a:r>
            <a:r>
              <a:rPr dirty="0">
                <a:latin typeface="Georgia" panose="02040502050405020303" pitchFamily="18" charset="0"/>
              </a:rPr>
              <a:t>?</a:t>
            </a:r>
          </a:p>
          <a:p>
            <a:pPr marL="0" indent="0" algn="ctr">
              <a:spcBef>
                <a:spcPts val="0"/>
              </a:spcBef>
              <a:buSzTx/>
              <a:buNone/>
              <a:defRPr>
                <a:solidFill>
                  <a:schemeClr val="accent5">
                    <a:satOff val="-3547"/>
                    <a:lumOff val="-10352"/>
                  </a:schemeClr>
                </a:solidFill>
              </a:defRPr>
            </a:pPr>
            <a:endParaRPr dirty="0">
              <a:latin typeface="Georgia" panose="02040502050405020303" pitchFamily="18" charset="0"/>
            </a:endParaRPr>
          </a:p>
          <a:p>
            <a:pPr>
              <a:buChar char="‣"/>
              <a:defRPr sz="2500">
                <a:solidFill>
                  <a:srgbClr val="009051"/>
                </a:solidFill>
              </a:defRPr>
            </a:pPr>
            <a:r>
              <a:rPr dirty="0">
                <a:latin typeface="Georgia" panose="02040502050405020303" pitchFamily="18" charset="0"/>
              </a:rPr>
              <a:t>Q : Is the genre of movie is “Action”?</a:t>
            </a:r>
          </a:p>
          <a:p>
            <a:pPr marL="685800" lvl="1" indent="-228600">
              <a:buChar char="‣"/>
              <a:defRPr sz="2500">
                <a:solidFill>
                  <a:srgbClr val="FF2600"/>
                </a:solidFill>
              </a:defRPr>
            </a:pPr>
            <a:r>
              <a:rPr dirty="0">
                <a:latin typeface="Georgia" panose="02040502050405020303" pitchFamily="18" charset="0"/>
              </a:rPr>
              <a:t>Yes</a:t>
            </a:r>
          </a:p>
          <a:p>
            <a:pPr>
              <a:buChar char="‣"/>
              <a:defRPr sz="2500">
                <a:solidFill>
                  <a:srgbClr val="009051"/>
                </a:solidFill>
              </a:defRPr>
            </a:pPr>
            <a:r>
              <a:rPr dirty="0">
                <a:latin typeface="Georgia" panose="02040502050405020303" pitchFamily="18" charset="0"/>
              </a:rPr>
              <a:t>Q : Is the lead actor is </a:t>
            </a:r>
            <a:r>
              <a:rPr dirty="0" err="1">
                <a:latin typeface="Georgia" panose="02040502050405020303" pitchFamily="18" charset="0"/>
              </a:rPr>
              <a:t>Amitabachan</a:t>
            </a:r>
            <a:r>
              <a:rPr dirty="0">
                <a:latin typeface="Georgia" panose="02040502050405020303" pitchFamily="18" charset="0"/>
              </a:rPr>
              <a:t>?</a:t>
            </a:r>
          </a:p>
          <a:p>
            <a:pPr marL="685800" lvl="1" indent="-228600">
              <a:buChar char="‣"/>
              <a:defRPr sz="2500">
                <a:solidFill>
                  <a:srgbClr val="FF2600"/>
                </a:solidFill>
              </a:defRPr>
            </a:pPr>
            <a:r>
              <a:rPr dirty="0">
                <a:latin typeface="Georgia" panose="02040502050405020303" pitchFamily="18" charset="0"/>
              </a:rPr>
              <a:t>Yes</a:t>
            </a:r>
          </a:p>
          <a:p>
            <a:pPr>
              <a:buChar char="‣"/>
              <a:defRPr sz="2500">
                <a:solidFill>
                  <a:srgbClr val="009051"/>
                </a:solidFill>
              </a:defRPr>
            </a:pPr>
            <a:r>
              <a:rPr dirty="0">
                <a:latin typeface="Georgia" panose="02040502050405020303" pitchFamily="18" charset="0"/>
              </a:rPr>
              <a:t>Q : Has people liked previous Action movie of the </a:t>
            </a:r>
            <a:r>
              <a:rPr dirty="0" err="1">
                <a:latin typeface="Georgia" panose="02040502050405020303" pitchFamily="18" charset="0"/>
              </a:rPr>
              <a:t>Amitabachan</a:t>
            </a:r>
            <a:r>
              <a:rPr dirty="0">
                <a:latin typeface="Georgia" panose="02040502050405020303" pitchFamily="18" charset="0"/>
              </a:rPr>
              <a:t>?</a:t>
            </a:r>
          </a:p>
          <a:p>
            <a:pPr marL="685800" lvl="1" indent="-228600">
              <a:buChar char="‣"/>
              <a:defRPr sz="2500">
                <a:solidFill>
                  <a:srgbClr val="FF2600"/>
                </a:solidFill>
              </a:defRPr>
            </a:pPr>
            <a:r>
              <a:rPr dirty="0">
                <a:latin typeface="Georgia" panose="02040502050405020303" pitchFamily="18" charset="0"/>
              </a:rPr>
              <a:t>Yes</a:t>
            </a:r>
          </a:p>
          <a:p>
            <a:pPr marL="0" indent="0" algn="ctr">
              <a:buSzTx/>
              <a:buNone/>
              <a:defRPr sz="2500">
                <a:solidFill>
                  <a:srgbClr val="0068DA"/>
                </a:solidFill>
              </a:defRPr>
            </a:pPr>
            <a:r>
              <a:rPr dirty="0">
                <a:latin typeface="Georgia" panose="02040502050405020303" pitchFamily="18" charset="0"/>
              </a:rPr>
              <a:t>People do like Action movies of </a:t>
            </a:r>
            <a:r>
              <a:rPr dirty="0" err="1">
                <a:latin typeface="Georgia" panose="02040502050405020303" pitchFamily="18" charset="0"/>
              </a:rPr>
              <a:t>Amitabachan</a:t>
            </a:r>
            <a:endParaRPr dirty="0">
              <a:latin typeface="Georgia" panose="02040502050405020303" pitchFamily="18"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he decision tree model of learning"/>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The decision tree model of learning</a:t>
            </a:r>
          </a:p>
        </p:txBody>
      </p:sp>
      <p:sp>
        <p:nvSpPr>
          <p:cNvPr id="145" name="Do people like movies of Amitabachan?…"/>
          <p:cNvSpPr txBox="1">
            <a:spLocks noGrp="1"/>
          </p:cNvSpPr>
          <p:nvPr>
            <p:ph type="body" idx="1"/>
          </p:nvPr>
        </p:nvSpPr>
        <p:spPr>
          <a:prstGeom prst="rect">
            <a:avLst/>
          </a:prstGeom>
        </p:spPr>
        <p:txBody>
          <a:bodyPr/>
          <a:lstStyle/>
          <a:p>
            <a:pPr marL="0" indent="0" algn="ctr">
              <a:buSzTx/>
              <a:buNone/>
              <a:defRPr>
                <a:solidFill>
                  <a:schemeClr val="accent5">
                    <a:satOff val="-3547"/>
                    <a:lumOff val="-10352"/>
                  </a:schemeClr>
                </a:solidFill>
              </a:defRPr>
            </a:pPr>
            <a:r>
              <a:rPr dirty="0">
                <a:latin typeface="Georgia" panose="02040502050405020303" pitchFamily="18" charset="0"/>
              </a:rPr>
              <a:t>Do people like movies of </a:t>
            </a:r>
            <a:r>
              <a:rPr dirty="0" err="1">
                <a:latin typeface="Georgia" panose="02040502050405020303" pitchFamily="18" charset="0"/>
              </a:rPr>
              <a:t>Amitabachan</a:t>
            </a:r>
            <a:r>
              <a:rPr dirty="0">
                <a:latin typeface="Georgia" panose="02040502050405020303" pitchFamily="18" charset="0"/>
              </a:rPr>
              <a:t>?</a:t>
            </a:r>
          </a:p>
          <a:p>
            <a:pPr marL="0" indent="0" algn="ctr">
              <a:spcBef>
                <a:spcPts val="0"/>
              </a:spcBef>
              <a:buSzTx/>
              <a:buNone/>
              <a:defRPr>
                <a:solidFill>
                  <a:schemeClr val="accent5">
                    <a:satOff val="-3547"/>
                    <a:lumOff val="-10352"/>
                  </a:schemeClr>
                </a:solidFill>
              </a:defRPr>
            </a:pPr>
            <a:endParaRPr dirty="0">
              <a:latin typeface="Georgia" panose="02040502050405020303" pitchFamily="18" charset="0"/>
            </a:endParaRPr>
          </a:p>
          <a:p>
            <a:pPr>
              <a:buChar char="‣"/>
              <a:defRPr sz="2500">
                <a:solidFill>
                  <a:srgbClr val="009051"/>
                </a:solidFill>
              </a:defRPr>
            </a:pPr>
            <a:r>
              <a:rPr dirty="0">
                <a:latin typeface="Georgia" panose="02040502050405020303" pitchFamily="18" charset="0"/>
              </a:rPr>
              <a:t>Q : Is the genre of movie is “Comedy”?</a:t>
            </a:r>
          </a:p>
          <a:p>
            <a:pPr marL="685800" lvl="1" indent="-228600">
              <a:buChar char="‣"/>
              <a:defRPr sz="2500">
                <a:solidFill>
                  <a:srgbClr val="FF2600"/>
                </a:solidFill>
              </a:defRPr>
            </a:pPr>
            <a:r>
              <a:rPr dirty="0">
                <a:latin typeface="Georgia" panose="02040502050405020303" pitchFamily="18" charset="0"/>
              </a:rPr>
              <a:t>Yes</a:t>
            </a:r>
          </a:p>
          <a:p>
            <a:pPr>
              <a:buChar char="‣"/>
              <a:defRPr sz="2500">
                <a:solidFill>
                  <a:srgbClr val="009051"/>
                </a:solidFill>
              </a:defRPr>
            </a:pPr>
            <a:r>
              <a:rPr dirty="0">
                <a:latin typeface="Georgia" panose="02040502050405020303" pitchFamily="18" charset="0"/>
              </a:rPr>
              <a:t>Q : Is the lead actor is </a:t>
            </a:r>
            <a:r>
              <a:rPr dirty="0" err="1">
                <a:latin typeface="Georgia" panose="02040502050405020303" pitchFamily="18" charset="0"/>
              </a:rPr>
              <a:t>Amitabachan</a:t>
            </a:r>
            <a:r>
              <a:rPr dirty="0">
                <a:latin typeface="Georgia" panose="02040502050405020303" pitchFamily="18" charset="0"/>
              </a:rPr>
              <a:t>?</a:t>
            </a:r>
          </a:p>
          <a:p>
            <a:pPr marL="685800" lvl="1" indent="-228600">
              <a:buChar char="‣"/>
              <a:defRPr sz="2500">
                <a:solidFill>
                  <a:srgbClr val="FF2600"/>
                </a:solidFill>
              </a:defRPr>
            </a:pPr>
            <a:r>
              <a:rPr dirty="0">
                <a:latin typeface="Georgia" panose="02040502050405020303" pitchFamily="18" charset="0"/>
              </a:rPr>
              <a:t>Yes</a:t>
            </a:r>
          </a:p>
          <a:p>
            <a:pPr>
              <a:buChar char="‣"/>
              <a:defRPr sz="2500">
                <a:solidFill>
                  <a:srgbClr val="009051"/>
                </a:solidFill>
              </a:defRPr>
            </a:pPr>
            <a:r>
              <a:rPr dirty="0">
                <a:latin typeface="Georgia" panose="02040502050405020303" pitchFamily="18" charset="0"/>
              </a:rPr>
              <a:t>Q : Has people liked previous comedy movie of the </a:t>
            </a:r>
            <a:r>
              <a:rPr dirty="0" err="1">
                <a:latin typeface="Georgia" panose="02040502050405020303" pitchFamily="18" charset="0"/>
              </a:rPr>
              <a:t>Amitabachan</a:t>
            </a:r>
            <a:r>
              <a:rPr dirty="0">
                <a:latin typeface="Georgia" panose="02040502050405020303" pitchFamily="18" charset="0"/>
              </a:rPr>
              <a:t>?</a:t>
            </a:r>
          </a:p>
          <a:p>
            <a:pPr marL="685800" lvl="1" indent="-228600">
              <a:buChar char="‣"/>
              <a:defRPr sz="2500">
                <a:solidFill>
                  <a:srgbClr val="FF2600"/>
                </a:solidFill>
              </a:defRPr>
            </a:pPr>
            <a:r>
              <a:rPr dirty="0">
                <a:latin typeface="Georgia" panose="02040502050405020303" pitchFamily="18" charset="0"/>
              </a:rPr>
              <a:t>No</a:t>
            </a:r>
          </a:p>
          <a:p>
            <a:pPr marL="0" indent="0" algn="ctr">
              <a:buSzTx/>
              <a:buNone/>
              <a:defRPr sz="2500">
                <a:solidFill>
                  <a:srgbClr val="0068DA"/>
                </a:solidFill>
              </a:defRPr>
            </a:pPr>
            <a:r>
              <a:rPr dirty="0">
                <a:latin typeface="Georgia" panose="02040502050405020303" pitchFamily="18" charset="0"/>
              </a:rPr>
              <a:t>People don’t like Comedy movies of </a:t>
            </a:r>
            <a:r>
              <a:rPr dirty="0" err="1">
                <a:latin typeface="Georgia" panose="02040502050405020303" pitchFamily="18" charset="0"/>
              </a:rPr>
              <a:t>Amitabachan</a:t>
            </a:r>
            <a:endParaRPr dirty="0">
              <a:latin typeface="Georgia" panose="02040502050405020303" pitchFamily="18" charset="0"/>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he decision tree model of learning"/>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The decision tree model of learning</a:t>
            </a:r>
          </a:p>
        </p:txBody>
      </p:sp>
      <p:sp>
        <p:nvSpPr>
          <p:cNvPr id="148" name="Goal of learner: Figure out what questions to ask, and in what order, and what to predict when you have answered enough questions"/>
          <p:cNvSpPr txBox="1">
            <a:spLocks noGrp="1"/>
          </p:cNvSpPr>
          <p:nvPr>
            <p:ph type="body" idx="1"/>
          </p:nvPr>
        </p:nvSpPr>
        <p:spPr>
          <a:prstGeom prst="rect">
            <a:avLst/>
          </a:prstGeom>
        </p:spPr>
        <p:txBody>
          <a:bodyPr/>
          <a:lstStyle/>
          <a:p>
            <a:pPr marL="0" indent="0" algn="just" defTabSz="457200">
              <a:lnSpc>
                <a:spcPct val="120000"/>
              </a:lnSpc>
              <a:spcBef>
                <a:spcPts val="0"/>
              </a:spcBef>
              <a:buSzTx/>
              <a:buFontTx/>
              <a:buNone/>
              <a:defRPr sz="3000">
                <a:latin typeface="+mn-lt"/>
                <a:ea typeface="+mn-ea"/>
                <a:cs typeface="+mn-cs"/>
                <a:sym typeface="Helvetica"/>
              </a:defRPr>
            </a:pPr>
            <a:r>
              <a:rPr dirty="0">
                <a:solidFill>
                  <a:srgbClr val="9A1D00"/>
                </a:solidFill>
                <a:latin typeface="Georgia" panose="02040502050405020303" pitchFamily="18" charset="0"/>
              </a:rPr>
              <a:t>Goal of learner: </a:t>
            </a:r>
            <a:r>
              <a:rPr dirty="0">
                <a:latin typeface="Georgia" panose="02040502050405020303" pitchFamily="18" charset="0"/>
              </a:rPr>
              <a:t>Figure out what questions to ask, and in what order, and what to predict when you have answered enough questions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he decision tree model of learning"/>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The decision tree model of learning</a:t>
            </a:r>
          </a:p>
        </p:txBody>
      </p:sp>
      <p:graphicFrame>
        <p:nvGraphicFramePr>
          <p:cNvPr id="151" name="Content Placeholder 3"/>
          <p:cNvGraphicFramePr/>
          <p:nvPr/>
        </p:nvGraphicFramePr>
        <p:xfrm>
          <a:off x="1182588" y="1812177"/>
          <a:ext cx="3998526" cy="4470400"/>
        </p:xfrm>
        <a:graphic>
          <a:graphicData uri="http://schemas.openxmlformats.org/drawingml/2006/table">
            <a:tbl>
              <a:tblPr firstRow="1" bandRow="1">
                <a:tableStyleId>{4C3C2611-4C71-4FC5-86AE-919BDF0F9419}</a:tableStyleId>
              </a:tblPr>
              <a:tblGrid>
                <a:gridCol w="1332842">
                  <a:extLst>
                    <a:ext uri="{9D8B030D-6E8A-4147-A177-3AD203B41FA5}">
                      <a16:colId xmlns:a16="http://schemas.microsoft.com/office/drawing/2014/main" val="20000"/>
                    </a:ext>
                  </a:extLst>
                </a:gridCol>
                <a:gridCol w="1332842">
                  <a:extLst>
                    <a:ext uri="{9D8B030D-6E8A-4147-A177-3AD203B41FA5}">
                      <a16:colId xmlns:a16="http://schemas.microsoft.com/office/drawing/2014/main" val="20001"/>
                    </a:ext>
                  </a:extLst>
                </a:gridCol>
                <a:gridCol w="1332842">
                  <a:extLst>
                    <a:ext uri="{9D8B030D-6E8A-4147-A177-3AD203B41FA5}">
                      <a16:colId xmlns:a16="http://schemas.microsoft.com/office/drawing/2014/main" val="20002"/>
                    </a:ext>
                  </a:extLst>
                </a:gridCol>
              </a:tblGrid>
              <a:tr h="336550">
                <a:tc>
                  <a:txBody>
                    <a:bodyPr/>
                    <a:lstStyle/>
                    <a:p>
                      <a:pPr algn="ctr">
                        <a:defRPr sz="1800" b="0">
                          <a:solidFill>
                            <a:srgbClr val="000000"/>
                          </a:solidFill>
                        </a:defRPr>
                      </a:pPr>
                      <a:r>
                        <a:rPr b="1">
                          <a:solidFill>
                            <a:srgbClr val="222222"/>
                          </a:solidFill>
                          <a:latin typeface="inherit"/>
                          <a:ea typeface="inherit"/>
                          <a:cs typeface="inherit"/>
                          <a:sym typeface="inherit"/>
                        </a:rPr>
                        <a:t>Lead Actor</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b="0">
                          <a:solidFill>
                            <a:srgbClr val="000000"/>
                          </a:solidFill>
                        </a:defRPr>
                      </a:pPr>
                      <a:r>
                        <a:rPr b="1">
                          <a:solidFill>
                            <a:srgbClr val="222222"/>
                          </a:solidFill>
                          <a:latin typeface="inherit"/>
                          <a:ea typeface="inherit"/>
                          <a:cs typeface="inherit"/>
                          <a:sym typeface="inherit"/>
                        </a:rPr>
                        <a:t>Genre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b="0">
                          <a:solidFill>
                            <a:srgbClr val="000000"/>
                          </a:solidFill>
                        </a:defRPr>
                      </a:pPr>
                      <a:r>
                        <a:rPr b="1">
                          <a:solidFill>
                            <a:srgbClr val="222222"/>
                          </a:solidFill>
                          <a:latin typeface="inherit"/>
                          <a:ea typeface="inherit"/>
                          <a:cs typeface="inherit"/>
                          <a:sym typeface="inherit"/>
                        </a:rPr>
                        <a:t>Hit(Y/N)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Fiction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Romance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Fiction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6"/>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Romance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he decision tree model of learning"/>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The decision tree model of learning</a:t>
            </a:r>
          </a:p>
        </p:txBody>
      </p:sp>
      <p:graphicFrame>
        <p:nvGraphicFramePr>
          <p:cNvPr id="154" name="Content Placeholder 3"/>
          <p:cNvGraphicFramePr/>
          <p:nvPr/>
        </p:nvGraphicFramePr>
        <p:xfrm>
          <a:off x="1182588" y="1812177"/>
          <a:ext cx="3998526" cy="4470400"/>
        </p:xfrm>
        <a:graphic>
          <a:graphicData uri="http://schemas.openxmlformats.org/drawingml/2006/table">
            <a:tbl>
              <a:tblPr firstRow="1" bandRow="1">
                <a:tableStyleId>{4C3C2611-4C71-4FC5-86AE-919BDF0F9419}</a:tableStyleId>
              </a:tblPr>
              <a:tblGrid>
                <a:gridCol w="1332842">
                  <a:extLst>
                    <a:ext uri="{9D8B030D-6E8A-4147-A177-3AD203B41FA5}">
                      <a16:colId xmlns:a16="http://schemas.microsoft.com/office/drawing/2014/main" val="20000"/>
                    </a:ext>
                  </a:extLst>
                </a:gridCol>
                <a:gridCol w="1332842">
                  <a:extLst>
                    <a:ext uri="{9D8B030D-6E8A-4147-A177-3AD203B41FA5}">
                      <a16:colId xmlns:a16="http://schemas.microsoft.com/office/drawing/2014/main" val="20001"/>
                    </a:ext>
                  </a:extLst>
                </a:gridCol>
                <a:gridCol w="1332842">
                  <a:extLst>
                    <a:ext uri="{9D8B030D-6E8A-4147-A177-3AD203B41FA5}">
                      <a16:colId xmlns:a16="http://schemas.microsoft.com/office/drawing/2014/main" val="20002"/>
                    </a:ext>
                  </a:extLst>
                </a:gridCol>
              </a:tblGrid>
              <a:tr h="336550">
                <a:tc>
                  <a:txBody>
                    <a:bodyPr/>
                    <a:lstStyle/>
                    <a:p>
                      <a:pPr algn="ctr">
                        <a:defRPr sz="1800" b="0">
                          <a:solidFill>
                            <a:srgbClr val="000000"/>
                          </a:solidFill>
                        </a:defRPr>
                      </a:pPr>
                      <a:r>
                        <a:rPr b="1">
                          <a:solidFill>
                            <a:srgbClr val="222222"/>
                          </a:solidFill>
                          <a:latin typeface="inherit"/>
                          <a:ea typeface="inherit"/>
                          <a:cs typeface="inherit"/>
                          <a:sym typeface="inherit"/>
                        </a:rPr>
                        <a:t>Lead Actor</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b="0">
                          <a:solidFill>
                            <a:srgbClr val="000000"/>
                          </a:solidFill>
                        </a:defRPr>
                      </a:pPr>
                      <a:r>
                        <a:rPr b="1">
                          <a:solidFill>
                            <a:srgbClr val="222222"/>
                          </a:solidFill>
                          <a:latin typeface="inherit"/>
                          <a:ea typeface="inherit"/>
                          <a:cs typeface="inherit"/>
                          <a:sym typeface="inherit"/>
                        </a:rPr>
                        <a:t>Genre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b="0">
                          <a:solidFill>
                            <a:srgbClr val="000000"/>
                          </a:solidFill>
                        </a:defRPr>
                      </a:pPr>
                      <a:r>
                        <a:rPr b="1">
                          <a:solidFill>
                            <a:srgbClr val="222222"/>
                          </a:solidFill>
                          <a:latin typeface="inherit"/>
                          <a:ea typeface="inherit"/>
                          <a:cs typeface="inherit"/>
                          <a:sym typeface="inherit"/>
                        </a:rPr>
                        <a:t>Hit(Y/N)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Fiction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Romance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Fiction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6"/>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Romance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7"/>
                  </a:ext>
                </a:extLst>
              </a:tr>
            </a:tbl>
          </a:graphicData>
        </a:graphic>
      </p:graphicFrame>
      <p:sp>
        <p:nvSpPr>
          <p:cNvPr id="155" name="Questions are features…"/>
          <p:cNvSpPr txBox="1"/>
          <p:nvPr/>
        </p:nvSpPr>
        <p:spPr>
          <a:xfrm>
            <a:off x="5748249" y="1870598"/>
            <a:ext cx="5205910" cy="18318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228600" indent="-228600" defTabSz="457200">
              <a:lnSpc>
                <a:spcPct val="130000"/>
              </a:lnSpc>
              <a:buSzPct val="100000"/>
              <a:buChar char="‣"/>
              <a:defRPr sz="3000">
                <a:latin typeface="+mn-lt"/>
                <a:ea typeface="+mn-ea"/>
                <a:cs typeface="+mn-cs"/>
                <a:sym typeface="Helvetica"/>
              </a:defRPr>
            </a:pPr>
            <a:r>
              <a:rPr dirty="0">
                <a:solidFill>
                  <a:srgbClr val="9A1D00"/>
                </a:solidFill>
                <a:latin typeface="Georgia" panose="02040502050405020303" pitchFamily="18" charset="0"/>
              </a:rPr>
              <a:t>Questions </a:t>
            </a:r>
            <a:r>
              <a:rPr dirty="0">
                <a:latin typeface="Georgia" panose="02040502050405020303" pitchFamily="18" charset="0"/>
              </a:rPr>
              <a:t>are features</a:t>
            </a:r>
          </a:p>
          <a:p>
            <a:pPr marL="228600" indent="-228600" defTabSz="457200">
              <a:lnSpc>
                <a:spcPct val="130000"/>
              </a:lnSpc>
              <a:buSzPct val="100000"/>
              <a:buChar char="‣"/>
              <a:defRPr sz="3000">
                <a:latin typeface="+mn-lt"/>
                <a:ea typeface="+mn-ea"/>
                <a:cs typeface="+mn-cs"/>
                <a:sym typeface="Helvetica"/>
              </a:defRPr>
            </a:pPr>
            <a:r>
              <a:rPr dirty="0">
                <a:solidFill>
                  <a:srgbClr val="9A1D00"/>
                </a:solidFill>
                <a:latin typeface="Georgia" panose="02040502050405020303" pitchFamily="18" charset="0"/>
              </a:rPr>
              <a:t>Responses </a:t>
            </a:r>
            <a:r>
              <a:rPr dirty="0">
                <a:latin typeface="Georgia" panose="02040502050405020303" pitchFamily="18" charset="0"/>
              </a:rPr>
              <a:t>are feature values</a:t>
            </a:r>
          </a:p>
          <a:p>
            <a:pPr marL="228600" indent="-228600" defTabSz="457200">
              <a:lnSpc>
                <a:spcPct val="130000"/>
              </a:lnSpc>
              <a:buSzPct val="100000"/>
              <a:buChar char="‣"/>
              <a:defRPr sz="3000">
                <a:latin typeface="+mn-lt"/>
                <a:ea typeface="+mn-ea"/>
                <a:cs typeface="+mn-cs"/>
                <a:sym typeface="Helvetica"/>
              </a:defRPr>
            </a:pPr>
            <a:r>
              <a:rPr dirty="0">
                <a:latin typeface="Georgia" panose="02040502050405020303" pitchFamily="18" charset="0"/>
              </a:rPr>
              <a:t>Decision is the </a:t>
            </a:r>
            <a:r>
              <a:rPr dirty="0">
                <a:solidFill>
                  <a:srgbClr val="9A1D00"/>
                </a:solidFill>
                <a:latin typeface="Georgia" panose="02040502050405020303" pitchFamily="18" charset="0"/>
              </a:rPr>
              <a:t>label</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Why it’s Decision Tree?"/>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Why it’s Decision Tree?</a:t>
            </a:r>
          </a:p>
        </p:txBody>
      </p:sp>
      <p:graphicFrame>
        <p:nvGraphicFramePr>
          <p:cNvPr id="158" name="Content Placeholder 3"/>
          <p:cNvGraphicFramePr/>
          <p:nvPr/>
        </p:nvGraphicFramePr>
        <p:xfrm>
          <a:off x="1182588" y="1812177"/>
          <a:ext cx="3998526" cy="4470400"/>
        </p:xfrm>
        <a:graphic>
          <a:graphicData uri="http://schemas.openxmlformats.org/drawingml/2006/table">
            <a:tbl>
              <a:tblPr firstRow="1" bandRow="1">
                <a:tableStyleId>{4C3C2611-4C71-4FC5-86AE-919BDF0F9419}</a:tableStyleId>
              </a:tblPr>
              <a:tblGrid>
                <a:gridCol w="1332842">
                  <a:extLst>
                    <a:ext uri="{9D8B030D-6E8A-4147-A177-3AD203B41FA5}">
                      <a16:colId xmlns:a16="http://schemas.microsoft.com/office/drawing/2014/main" val="20000"/>
                    </a:ext>
                  </a:extLst>
                </a:gridCol>
                <a:gridCol w="1332842">
                  <a:extLst>
                    <a:ext uri="{9D8B030D-6E8A-4147-A177-3AD203B41FA5}">
                      <a16:colId xmlns:a16="http://schemas.microsoft.com/office/drawing/2014/main" val="20001"/>
                    </a:ext>
                  </a:extLst>
                </a:gridCol>
                <a:gridCol w="1332842">
                  <a:extLst>
                    <a:ext uri="{9D8B030D-6E8A-4147-A177-3AD203B41FA5}">
                      <a16:colId xmlns:a16="http://schemas.microsoft.com/office/drawing/2014/main" val="20002"/>
                    </a:ext>
                  </a:extLst>
                </a:gridCol>
              </a:tblGrid>
              <a:tr h="336550">
                <a:tc>
                  <a:txBody>
                    <a:bodyPr/>
                    <a:lstStyle/>
                    <a:p>
                      <a:pPr algn="ctr">
                        <a:defRPr sz="1800" b="0">
                          <a:solidFill>
                            <a:srgbClr val="000000"/>
                          </a:solidFill>
                        </a:defRPr>
                      </a:pPr>
                      <a:r>
                        <a:rPr b="1">
                          <a:solidFill>
                            <a:srgbClr val="222222"/>
                          </a:solidFill>
                          <a:latin typeface="inherit"/>
                          <a:ea typeface="inherit"/>
                          <a:cs typeface="inherit"/>
                          <a:sym typeface="inherit"/>
                        </a:rPr>
                        <a:t>Lead Actor</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b="0">
                          <a:solidFill>
                            <a:srgbClr val="000000"/>
                          </a:solidFill>
                        </a:defRPr>
                      </a:pPr>
                      <a:r>
                        <a:rPr b="1">
                          <a:solidFill>
                            <a:srgbClr val="222222"/>
                          </a:solidFill>
                          <a:latin typeface="inherit"/>
                          <a:ea typeface="inherit"/>
                          <a:cs typeface="inherit"/>
                          <a:sym typeface="inherit"/>
                        </a:rPr>
                        <a:t>Genre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b="0">
                          <a:solidFill>
                            <a:srgbClr val="000000"/>
                          </a:solidFill>
                        </a:defRPr>
                      </a:pPr>
                      <a:r>
                        <a:rPr b="1">
                          <a:solidFill>
                            <a:srgbClr val="222222"/>
                          </a:solidFill>
                          <a:latin typeface="inherit"/>
                          <a:ea typeface="inherit"/>
                          <a:cs typeface="inherit"/>
                          <a:sym typeface="inherit"/>
                        </a:rPr>
                        <a:t>Hit(Y/N)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Fiction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Romance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Fiction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6"/>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Romance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Why it’s Decision Tree?"/>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Why it’s Decision Tree?</a:t>
            </a:r>
          </a:p>
        </p:txBody>
      </p:sp>
      <p:graphicFrame>
        <p:nvGraphicFramePr>
          <p:cNvPr id="161" name="Content Placeholder 3"/>
          <p:cNvGraphicFramePr/>
          <p:nvPr/>
        </p:nvGraphicFramePr>
        <p:xfrm>
          <a:off x="1182588" y="1812177"/>
          <a:ext cx="3998526" cy="4470400"/>
        </p:xfrm>
        <a:graphic>
          <a:graphicData uri="http://schemas.openxmlformats.org/drawingml/2006/table">
            <a:tbl>
              <a:tblPr firstRow="1" bandRow="1">
                <a:tableStyleId>{4C3C2611-4C71-4FC5-86AE-919BDF0F9419}</a:tableStyleId>
              </a:tblPr>
              <a:tblGrid>
                <a:gridCol w="1332842">
                  <a:extLst>
                    <a:ext uri="{9D8B030D-6E8A-4147-A177-3AD203B41FA5}">
                      <a16:colId xmlns:a16="http://schemas.microsoft.com/office/drawing/2014/main" val="20000"/>
                    </a:ext>
                  </a:extLst>
                </a:gridCol>
                <a:gridCol w="1332842">
                  <a:extLst>
                    <a:ext uri="{9D8B030D-6E8A-4147-A177-3AD203B41FA5}">
                      <a16:colId xmlns:a16="http://schemas.microsoft.com/office/drawing/2014/main" val="20001"/>
                    </a:ext>
                  </a:extLst>
                </a:gridCol>
                <a:gridCol w="1332842">
                  <a:extLst>
                    <a:ext uri="{9D8B030D-6E8A-4147-A177-3AD203B41FA5}">
                      <a16:colId xmlns:a16="http://schemas.microsoft.com/office/drawing/2014/main" val="20002"/>
                    </a:ext>
                  </a:extLst>
                </a:gridCol>
              </a:tblGrid>
              <a:tr h="336550">
                <a:tc>
                  <a:txBody>
                    <a:bodyPr/>
                    <a:lstStyle/>
                    <a:p>
                      <a:pPr algn="ctr">
                        <a:defRPr sz="1800" b="0">
                          <a:solidFill>
                            <a:srgbClr val="000000"/>
                          </a:solidFill>
                        </a:defRPr>
                      </a:pPr>
                      <a:r>
                        <a:rPr b="1">
                          <a:solidFill>
                            <a:srgbClr val="222222"/>
                          </a:solidFill>
                          <a:latin typeface="inherit"/>
                          <a:ea typeface="inherit"/>
                          <a:cs typeface="inherit"/>
                          <a:sym typeface="inherit"/>
                        </a:rPr>
                        <a:t>Lead Actor</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b="0">
                          <a:solidFill>
                            <a:srgbClr val="000000"/>
                          </a:solidFill>
                        </a:defRPr>
                      </a:pPr>
                      <a:r>
                        <a:rPr b="1">
                          <a:solidFill>
                            <a:srgbClr val="222222"/>
                          </a:solidFill>
                          <a:latin typeface="inherit"/>
                          <a:ea typeface="inherit"/>
                          <a:cs typeface="inherit"/>
                          <a:sym typeface="inherit"/>
                        </a:rPr>
                        <a:t>Genre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b="0">
                          <a:solidFill>
                            <a:srgbClr val="000000"/>
                          </a:solidFill>
                        </a:defRPr>
                      </a:pPr>
                      <a:r>
                        <a:rPr b="1">
                          <a:solidFill>
                            <a:srgbClr val="222222"/>
                          </a:solidFill>
                          <a:latin typeface="inherit"/>
                          <a:ea typeface="inherit"/>
                          <a:cs typeface="inherit"/>
                          <a:sym typeface="inherit"/>
                        </a:rPr>
                        <a:t>Hit(Y/N)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Fiction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Romance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590550">
                <a:tc>
                  <a:txBody>
                    <a:bodyPr/>
                    <a:lstStyle/>
                    <a:p>
                      <a:pPr algn="ctr">
                        <a:defRPr sz="1800"/>
                      </a:pPr>
                      <a:r>
                        <a:rPr>
                          <a:latin typeface="inherit"/>
                          <a:ea typeface="inherit"/>
                          <a:cs typeface="inherit"/>
                          <a:sym typeface="inherit"/>
                        </a:rPr>
                        <a:t>Amitabh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Action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Fiction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No</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6"/>
                  </a:ext>
                </a:extLst>
              </a:tr>
              <a:tr h="590550">
                <a:tc>
                  <a:txBody>
                    <a:bodyPr/>
                    <a:lstStyle/>
                    <a:p>
                      <a:pPr algn="ctr">
                        <a:defRPr sz="1800"/>
                      </a:pPr>
                      <a:r>
                        <a:rPr i="1">
                          <a:latin typeface="inherit"/>
                          <a:ea typeface="inherit"/>
                          <a:cs typeface="inherit"/>
                          <a:sym typeface="inherit"/>
                        </a:rPr>
                        <a:t>Abhishek Bacchan</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Romance</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a:defRPr sz="1800"/>
                      </a:pPr>
                      <a:r>
                        <a:rPr i="1">
                          <a:latin typeface="inherit"/>
                          <a:ea typeface="inherit"/>
                          <a:cs typeface="inherit"/>
                          <a:sym typeface="inherit"/>
                        </a:rPr>
                        <a:t>Yes</a:t>
                      </a:r>
                    </a:p>
                  </a:txBody>
                  <a:tcPr marL="9525" marR="9525" marT="9525" marB="9525"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7"/>
                  </a:ext>
                </a:extLst>
              </a:tr>
            </a:tbl>
          </a:graphicData>
        </a:graphic>
      </p:graphicFrame>
      <p:sp>
        <p:nvSpPr>
          <p:cNvPr id="162" name="We can represent set of questions and guesses in a tree format"/>
          <p:cNvSpPr txBox="1"/>
          <p:nvPr/>
        </p:nvSpPr>
        <p:spPr>
          <a:xfrm>
            <a:off x="5483319" y="1812177"/>
            <a:ext cx="5407591" cy="729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28600" indent="-228600" defTabSz="457200">
              <a:lnSpc>
                <a:spcPct val="90000"/>
              </a:lnSpc>
              <a:buSzPct val="100000"/>
              <a:buChar char="‣"/>
              <a:defRPr sz="2300">
                <a:solidFill>
                  <a:srgbClr val="9A1D00"/>
                </a:solidFill>
                <a:latin typeface="+mn-lt"/>
                <a:ea typeface="+mn-ea"/>
                <a:cs typeface="+mn-cs"/>
                <a:sym typeface="Helvetica"/>
              </a:defRPr>
            </a:lvl1pPr>
          </a:lstStyle>
          <a:p>
            <a:r>
              <a:rPr>
                <a:latin typeface="Georgia" panose="02040502050405020303" pitchFamily="18" charset="0"/>
              </a:rPr>
              <a:t>We can represent set of questions and guesses in a tree format</a:t>
            </a:r>
          </a:p>
        </p:txBody>
      </p:sp>
      <p:pic>
        <p:nvPicPr>
          <p:cNvPr id="163" name="Screenshot 2019-11-18 at 4.39.05 PM.png" descr="Screenshot 2019-11-18 at 4.39.05 PM.png"/>
          <p:cNvPicPr>
            <a:picLocks noChangeAspect="1"/>
          </p:cNvPicPr>
          <p:nvPr/>
        </p:nvPicPr>
        <p:blipFill>
          <a:blip r:embed="rId2"/>
          <a:stretch>
            <a:fillRect/>
          </a:stretch>
        </p:blipFill>
        <p:spPr>
          <a:xfrm>
            <a:off x="5483320" y="2711730"/>
            <a:ext cx="5407590" cy="1434540"/>
          </a:xfrm>
          <a:prstGeom prst="rect">
            <a:avLst/>
          </a:prstGeom>
          <a:ln w="12700">
            <a:miter lim="400000"/>
          </a:ln>
        </p:spPr>
      </p:pic>
      <p:pic>
        <p:nvPicPr>
          <p:cNvPr id="164" name="Screenshot 2019-11-18 at 4.38.52 PM.png" descr="Screenshot 2019-11-18 at 4.38.52 PM.png"/>
          <p:cNvPicPr>
            <a:picLocks noChangeAspect="1"/>
          </p:cNvPicPr>
          <p:nvPr/>
        </p:nvPicPr>
        <p:blipFill>
          <a:blip r:embed="rId3"/>
          <a:stretch>
            <a:fillRect/>
          </a:stretch>
        </p:blipFill>
        <p:spPr>
          <a:xfrm>
            <a:off x="5647522" y="4510928"/>
            <a:ext cx="5243388" cy="144949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7D87-CAB9-4B9E-ACAB-9372DA4C03EC}"/>
              </a:ext>
            </a:extLst>
          </p:cNvPr>
          <p:cNvSpPr>
            <a:spLocks noGrp="1"/>
          </p:cNvSpPr>
          <p:nvPr>
            <p:ph type="title"/>
          </p:nvPr>
        </p:nvSpPr>
        <p:spPr/>
        <p:txBody>
          <a:bodyPr/>
          <a:lstStyle/>
          <a:p>
            <a:r>
              <a:rPr lang="en-US" dirty="0">
                <a:latin typeface="Georgia" panose="02040502050405020303" pitchFamily="18" charset="0"/>
              </a:rPr>
              <a:t>Terminologies</a:t>
            </a:r>
            <a:endParaRPr lang="en-IN" dirty="0">
              <a:latin typeface="Georgia" panose="02040502050405020303" pitchFamily="18" charset="0"/>
            </a:endParaRPr>
          </a:p>
        </p:txBody>
      </p:sp>
      <p:sp>
        <p:nvSpPr>
          <p:cNvPr id="3" name="Text Placeholder 2">
            <a:extLst>
              <a:ext uri="{FF2B5EF4-FFF2-40B4-BE49-F238E27FC236}">
                <a16:creationId xmlns:a16="http://schemas.microsoft.com/office/drawing/2014/main" id="{D49153D5-0214-4F76-A026-586E1DCDC7D1}"/>
              </a:ext>
            </a:extLst>
          </p:cNvPr>
          <p:cNvSpPr>
            <a:spLocks noGrp="1"/>
          </p:cNvSpPr>
          <p:nvPr>
            <p:ph type="body" idx="1"/>
          </p:nvPr>
        </p:nvSpPr>
        <p:spPr/>
        <p:txBody>
          <a:bodyPr/>
          <a:lstStyle/>
          <a:p>
            <a:endParaRPr lang="en-IN"/>
          </a:p>
        </p:txBody>
      </p:sp>
      <p:pic>
        <p:nvPicPr>
          <p:cNvPr id="4" name="Picture 4" descr="Image for post">
            <a:extLst>
              <a:ext uri="{FF2B5EF4-FFF2-40B4-BE49-F238E27FC236}">
                <a16:creationId xmlns:a16="http://schemas.microsoft.com/office/drawing/2014/main" id="{2D4203B5-9166-44C8-87C5-70B8B1449E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82" r="19028"/>
          <a:stretch/>
        </p:blipFill>
        <p:spPr bwMode="auto">
          <a:xfrm>
            <a:off x="838200" y="1448971"/>
            <a:ext cx="10512547" cy="484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9696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C329-0F07-48B0-9012-876457D0C2A8}"/>
              </a:ext>
            </a:extLst>
          </p:cNvPr>
          <p:cNvSpPr>
            <a:spLocks noGrp="1"/>
          </p:cNvSpPr>
          <p:nvPr>
            <p:ph type="title"/>
          </p:nvPr>
        </p:nvSpPr>
        <p:spPr>
          <a:xfrm>
            <a:off x="838200" y="2766218"/>
            <a:ext cx="10515600" cy="1325563"/>
          </a:xfrm>
        </p:spPr>
        <p:txBody>
          <a:bodyPr/>
          <a:lstStyle/>
          <a:p>
            <a:pPr algn="ctr"/>
            <a:r>
              <a:rPr lang="en-US" b="1" dirty="0">
                <a:latin typeface="Georgia" panose="02040502050405020303" pitchFamily="18" charset="0"/>
              </a:rPr>
              <a:t>End of Session 1</a:t>
            </a:r>
            <a:endParaRPr lang="en-IN" b="1" dirty="0">
              <a:latin typeface="Georgia" panose="02040502050405020303" pitchFamily="18" charset="0"/>
            </a:endParaRPr>
          </a:p>
        </p:txBody>
      </p:sp>
    </p:spTree>
    <p:extLst>
      <p:ext uri="{BB962C8B-B14F-4D97-AF65-F5344CB8AC3E}">
        <p14:creationId xmlns:p14="http://schemas.microsoft.com/office/powerpoint/2010/main" val="383747698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a:extLst>
              <a:ext uri="{FF2B5EF4-FFF2-40B4-BE49-F238E27FC236}">
                <a16:creationId xmlns:a16="http://schemas.microsoft.com/office/drawing/2014/main" id="{4C0911CB-061B-471B-9C66-08C6089F126D}"/>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eaLnBrk="1" hangingPunct="1"/>
            <a:fld id="{5F79AD31-881A-4B86-A3AA-7E9D9BAE4C17}" type="slidenum">
              <a:rPr lang="en-US" altLang="en-US" smtClean="0"/>
              <a:pPr eaLnBrk="1" hangingPunct="1"/>
              <a:t>19</a:t>
            </a:fld>
            <a:endParaRPr lang="en-US" altLang="en-US"/>
          </a:p>
        </p:txBody>
      </p:sp>
      <p:sp>
        <p:nvSpPr>
          <p:cNvPr id="8195" name="Rectangle 2">
            <a:extLst>
              <a:ext uri="{FF2B5EF4-FFF2-40B4-BE49-F238E27FC236}">
                <a16:creationId xmlns:a16="http://schemas.microsoft.com/office/drawing/2014/main" id="{885FECD3-5E55-4B84-834C-BF70D87576D7}"/>
              </a:ext>
            </a:extLst>
          </p:cNvPr>
          <p:cNvSpPr>
            <a:spLocks noGrp="1" noChangeArrowheads="1"/>
          </p:cNvSpPr>
          <p:nvPr>
            <p:ph type="title"/>
          </p:nvPr>
        </p:nvSpPr>
        <p:spPr>
          <a:xfrm>
            <a:off x="604911" y="304800"/>
            <a:ext cx="9453489" cy="685800"/>
          </a:xfrm>
        </p:spPr>
        <p:txBody>
          <a:bodyPr>
            <a:normAutofit fontScale="90000"/>
          </a:bodyPr>
          <a:lstStyle/>
          <a:p>
            <a:pPr eaLnBrk="1" hangingPunct="1"/>
            <a:r>
              <a:rPr lang="en-US" altLang="en-US" b="1" dirty="0">
                <a:latin typeface="Georgia" panose="02040502050405020303" pitchFamily="18" charset="0"/>
              </a:rPr>
              <a:t>Classification—A Two-Step Process</a:t>
            </a:r>
            <a:r>
              <a:rPr lang="en-US" altLang="en-US" sz="2800" b="1" dirty="0">
                <a:latin typeface="Georgia" panose="02040502050405020303" pitchFamily="18" charset="0"/>
              </a:rPr>
              <a:t> </a:t>
            </a:r>
            <a:endParaRPr lang="en-US" altLang="en-US" sz="3200" b="1" dirty="0">
              <a:latin typeface="Georgia" panose="02040502050405020303" pitchFamily="18" charset="0"/>
            </a:endParaRPr>
          </a:p>
        </p:txBody>
      </p:sp>
      <p:sp>
        <p:nvSpPr>
          <p:cNvPr id="8196" name="Rectangle 3">
            <a:extLst>
              <a:ext uri="{FF2B5EF4-FFF2-40B4-BE49-F238E27FC236}">
                <a16:creationId xmlns:a16="http://schemas.microsoft.com/office/drawing/2014/main" id="{BC9DC77A-BC00-4E2F-AC6F-31E2175641F4}"/>
              </a:ext>
            </a:extLst>
          </p:cNvPr>
          <p:cNvSpPr>
            <a:spLocks noGrp="1" noChangeArrowheads="1"/>
          </p:cNvSpPr>
          <p:nvPr>
            <p:ph type="body" idx="1"/>
          </p:nvPr>
        </p:nvSpPr>
        <p:spPr>
          <a:xfrm>
            <a:off x="604911" y="1371600"/>
            <a:ext cx="9758289" cy="5257800"/>
          </a:xfrm>
        </p:spPr>
        <p:txBody>
          <a:bodyPr>
            <a:normAutofit fontScale="92500" lnSpcReduction="10000"/>
          </a:bodyPr>
          <a:lstStyle/>
          <a:p>
            <a:pPr eaLnBrk="1" hangingPunct="1"/>
            <a:r>
              <a:rPr lang="en-US" altLang="en-US" sz="2000" dirty="0">
                <a:solidFill>
                  <a:schemeClr val="hlink"/>
                </a:solidFill>
                <a:latin typeface="Georgia" panose="02040502050405020303" pitchFamily="18" charset="0"/>
              </a:rPr>
              <a:t>Model construction</a:t>
            </a:r>
            <a:r>
              <a:rPr lang="en-US" altLang="en-US" sz="2000" dirty="0">
                <a:latin typeface="Georgia" panose="02040502050405020303" pitchFamily="18" charset="0"/>
              </a:rPr>
              <a:t>: describing a set of predetermined classes</a:t>
            </a:r>
          </a:p>
          <a:p>
            <a:pPr lvl="1" eaLnBrk="1" hangingPunct="1"/>
            <a:r>
              <a:rPr lang="en-US" altLang="en-US" sz="2000" dirty="0">
                <a:latin typeface="Georgia" panose="02040502050405020303" pitchFamily="18" charset="0"/>
              </a:rPr>
              <a:t>Each tuple/sample is assumed to belong to a predefined class, as determined by the </a:t>
            </a:r>
            <a:r>
              <a:rPr lang="en-US" altLang="en-US" sz="2000" dirty="0">
                <a:solidFill>
                  <a:schemeClr val="hlink"/>
                </a:solidFill>
                <a:latin typeface="Georgia" panose="02040502050405020303" pitchFamily="18" charset="0"/>
              </a:rPr>
              <a:t>class label attribute</a:t>
            </a:r>
          </a:p>
          <a:p>
            <a:pPr lvl="1" eaLnBrk="1" hangingPunct="1"/>
            <a:r>
              <a:rPr lang="en-US" altLang="en-US" sz="2000" dirty="0">
                <a:latin typeface="Georgia" panose="02040502050405020303" pitchFamily="18" charset="0"/>
              </a:rPr>
              <a:t>The set of tuples used for model construction is </a:t>
            </a:r>
            <a:r>
              <a:rPr lang="en-US" altLang="en-US" sz="2000" dirty="0">
                <a:solidFill>
                  <a:schemeClr val="hlink"/>
                </a:solidFill>
                <a:latin typeface="Georgia" panose="02040502050405020303" pitchFamily="18" charset="0"/>
              </a:rPr>
              <a:t>training set</a:t>
            </a:r>
          </a:p>
          <a:p>
            <a:pPr lvl="1" eaLnBrk="1" hangingPunct="1"/>
            <a:r>
              <a:rPr lang="en-US" altLang="en-US" sz="2000" dirty="0">
                <a:latin typeface="Georgia" panose="02040502050405020303" pitchFamily="18" charset="0"/>
              </a:rPr>
              <a:t>The model is represented as classification rules, decision trees, or mathematical formulae</a:t>
            </a:r>
          </a:p>
          <a:p>
            <a:pPr eaLnBrk="1" hangingPunct="1"/>
            <a:r>
              <a:rPr lang="en-US" altLang="en-US" sz="2000" dirty="0">
                <a:solidFill>
                  <a:schemeClr val="hlink"/>
                </a:solidFill>
                <a:latin typeface="Georgia" panose="02040502050405020303" pitchFamily="18" charset="0"/>
              </a:rPr>
              <a:t>Model usage</a:t>
            </a:r>
            <a:r>
              <a:rPr lang="en-US" altLang="en-US" sz="2000" dirty="0">
                <a:latin typeface="Georgia" panose="02040502050405020303" pitchFamily="18" charset="0"/>
              </a:rPr>
              <a:t>: for classifying future or unknown objects</a:t>
            </a:r>
          </a:p>
          <a:p>
            <a:pPr lvl="1" eaLnBrk="1" hangingPunct="1"/>
            <a:r>
              <a:rPr lang="en-US" altLang="en-US" sz="2000" dirty="0">
                <a:solidFill>
                  <a:schemeClr val="hlink"/>
                </a:solidFill>
                <a:latin typeface="Georgia" panose="02040502050405020303" pitchFamily="18" charset="0"/>
              </a:rPr>
              <a:t>Estimate accuracy</a:t>
            </a:r>
            <a:r>
              <a:rPr lang="en-US" altLang="en-US" sz="2000" dirty="0">
                <a:latin typeface="Georgia" panose="02040502050405020303" pitchFamily="18" charset="0"/>
              </a:rPr>
              <a:t> of the model</a:t>
            </a:r>
          </a:p>
          <a:p>
            <a:pPr lvl="2" eaLnBrk="1" hangingPunct="1"/>
            <a:r>
              <a:rPr lang="en-US" altLang="en-US" sz="2000" dirty="0">
                <a:latin typeface="Georgia" panose="02040502050405020303" pitchFamily="18" charset="0"/>
              </a:rPr>
              <a:t>The known label of test sample is compared with the classified result from the model</a:t>
            </a:r>
          </a:p>
          <a:p>
            <a:pPr lvl="2" eaLnBrk="1" hangingPunct="1"/>
            <a:r>
              <a:rPr lang="en-US" altLang="en-US" sz="2000" dirty="0">
                <a:solidFill>
                  <a:schemeClr val="hlink"/>
                </a:solidFill>
                <a:latin typeface="Georgia" panose="02040502050405020303" pitchFamily="18" charset="0"/>
              </a:rPr>
              <a:t>Accuracy</a:t>
            </a:r>
            <a:r>
              <a:rPr lang="en-US" altLang="en-US" sz="2000" dirty="0">
                <a:latin typeface="Georgia" panose="02040502050405020303" pitchFamily="18" charset="0"/>
              </a:rPr>
              <a:t> rate is the percentage of test set samples that are correctly classified by the model</a:t>
            </a:r>
          </a:p>
          <a:p>
            <a:pPr lvl="2" eaLnBrk="1" hangingPunct="1"/>
            <a:r>
              <a:rPr lang="en-US" altLang="en-US" sz="2000" dirty="0">
                <a:solidFill>
                  <a:schemeClr val="hlink"/>
                </a:solidFill>
                <a:latin typeface="Georgia" panose="02040502050405020303" pitchFamily="18" charset="0"/>
              </a:rPr>
              <a:t>Test set</a:t>
            </a:r>
            <a:r>
              <a:rPr lang="en-US" altLang="en-US" sz="2000" dirty="0">
                <a:latin typeface="Georgia" panose="02040502050405020303" pitchFamily="18" charset="0"/>
              </a:rPr>
              <a:t> is independent of training set (otherwise overfitting) </a:t>
            </a:r>
          </a:p>
          <a:p>
            <a:pPr lvl="1" eaLnBrk="1" hangingPunct="1"/>
            <a:r>
              <a:rPr lang="en-US" altLang="en-US" sz="2000" dirty="0">
                <a:latin typeface="Georgia" panose="02040502050405020303" pitchFamily="18" charset="0"/>
              </a:rPr>
              <a:t>If the accuracy is acceptable, use the model to </a:t>
            </a:r>
            <a:r>
              <a:rPr lang="en-US" altLang="en-US" sz="2000" dirty="0">
                <a:solidFill>
                  <a:schemeClr val="hlink"/>
                </a:solidFill>
                <a:latin typeface="Georgia" panose="02040502050405020303" pitchFamily="18" charset="0"/>
              </a:rPr>
              <a:t>classify new data</a:t>
            </a:r>
          </a:p>
          <a:p>
            <a:pPr eaLnBrk="1" hangingPunct="1"/>
            <a:r>
              <a:rPr lang="en-US" altLang="en-US" sz="2000" dirty="0">
                <a:latin typeface="Georgia" panose="02040502050405020303" pitchFamily="18" charset="0"/>
              </a:rPr>
              <a:t>Note: If </a:t>
            </a:r>
            <a:r>
              <a:rPr lang="en-US" altLang="en-US" sz="2000" i="1" dirty="0">
                <a:latin typeface="Georgia" panose="02040502050405020303" pitchFamily="18" charset="0"/>
              </a:rPr>
              <a:t>the test set </a:t>
            </a:r>
            <a:r>
              <a:rPr lang="en-US" altLang="en-US" sz="2000" dirty="0">
                <a:latin typeface="Georgia" panose="02040502050405020303" pitchFamily="18" charset="0"/>
              </a:rPr>
              <a:t>is used to select models, it is called </a:t>
            </a:r>
            <a:r>
              <a:rPr lang="en-US" altLang="en-US" sz="2000" dirty="0">
                <a:solidFill>
                  <a:srgbClr val="C00000"/>
                </a:solidFill>
                <a:latin typeface="Georgia" panose="02040502050405020303" pitchFamily="18" charset="0"/>
              </a:rPr>
              <a:t>validation (test) set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E6B5-1BFD-4F7A-90E2-2EC0F2C44026}"/>
              </a:ext>
            </a:extLst>
          </p:cNvPr>
          <p:cNvSpPr>
            <a:spLocks noGrp="1"/>
          </p:cNvSpPr>
          <p:nvPr>
            <p:ph type="title"/>
          </p:nvPr>
        </p:nvSpPr>
        <p:spPr/>
        <p:txBody>
          <a:bodyPr/>
          <a:lstStyle/>
          <a:p>
            <a:pPr algn="ctr"/>
            <a:r>
              <a:rPr lang="en-US" b="1" dirty="0">
                <a:latin typeface="Georgia" panose="02040502050405020303" pitchFamily="18" charset="0"/>
              </a:rPr>
              <a:t>Supervised Learning</a:t>
            </a:r>
            <a:endParaRPr lang="en-IN" b="1" dirty="0">
              <a:latin typeface="Georgia" panose="02040502050405020303" pitchFamily="18" charset="0"/>
            </a:endParaRPr>
          </a:p>
        </p:txBody>
      </p:sp>
      <p:sp>
        <p:nvSpPr>
          <p:cNvPr id="3" name="Text Placeholder 2">
            <a:extLst>
              <a:ext uri="{FF2B5EF4-FFF2-40B4-BE49-F238E27FC236}">
                <a16:creationId xmlns:a16="http://schemas.microsoft.com/office/drawing/2014/main" id="{F36D3982-895F-46AD-8ECF-96FA15E20D4B}"/>
              </a:ext>
            </a:extLst>
          </p:cNvPr>
          <p:cNvSpPr>
            <a:spLocks noGrp="1"/>
          </p:cNvSpPr>
          <p:nvPr>
            <p:ph type="body" idx="1"/>
          </p:nvPr>
        </p:nvSpPr>
        <p:spPr/>
        <p:txBody>
          <a:bodyPr>
            <a:normAutofit/>
          </a:bodyPr>
          <a:lstStyle/>
          <a:p>
            <a:pPr algn="just"/>
            <a:r>
              <a:rPr lang="en-US" sz="2400" b="0" i="0" dirty="0">
                <a:solidFill>
                  <a:srgbClr val="000000"/>
                </a:solidFill>
                <a:effectLst/>
                <a:latin typeface="Georgia" panose="02040502050405020303" pitchFamily="18" charset="0"/>
              </a:rPr>
              <a:t>Supervised learning is the types of machine learning in which machines are trained using well "labelled" training data, and on basis of that data, machines predict the output. The labelled data means some input data is already tagged with the correct output.</a:t>
            </a:r>
          </a:p>
          <a:p>
            <a:pPr algn="just"/>
            <a:r>
              <a:rPr lang="en-US" sz="2400" b="0" i="0" dirty="0">
                <a:solidFill>
                  <a:srgbClr val="000000"/>
                </a:solidFill>
                <a:effectLst/>
                <a:latin typeface="Georgia" panose="02040502050405020303" pitchFamily="18" charset="0"/>
              </a:rPr>
              <a:t>In supervised learning, the training data provided to the machines work as the supervisor that teaches the machines to predict the output correctly. It applies the same concept as a student learns in the supervision of the teacher.</a:t>
            </a:r>
          </a:p>
          <a:p>
            <a:pPr algn="just"/>
            <a:r>
              <a:rPr lang="en-US" sz="2400" b="0" i="0" dirty="0">
                <a:solidFill>
                  <a:srgbClr val="000000"/>
                </a:solidFill>
                <a:effectLst/>
                <a:latin typeface="Georgia" panose="02040502050405020303" pitchFamily="18" charset="0"/>
              </a:rPr>
              <a:t>Supervised learning is a process of providing input data as well as correct output data to the machine learning model. The aim of a supervised learning algorithm is to </a:t>
            </a:r>
            <a:r>
              <a:rPr lang="en-US" sz="2400" b="1" i="0" dirty="0">
                <a:solidFill>
                  <a:srgbClr val="000000"/>
                </a:solidFill>
                <a:effectLst/>
                <a:latin typeface="Georgia" panose="02040502050405020303" pitchFamily="18" charset="0"/>
              </a:rPr>
              <a:t>find a mapping function to map the input variable(x) with the output variable(y)</a:t>
            </a:r>
            <a:r>
              <a:rPr lang="en-US" sz="2400" b="0" i="0" dirty="0">
                <a:solidFill>
                  <a:srgbClr val="000000"/>
                </a:solidFill>
                <a:effectLst/>
                <a:latin typeface="Georgia" panose="02040502050405020303" pitchFamily="18" charset="0"/>
              </a:rPr>
              <a:t>.</a:t>
            </a:r>
          </a:p>
          <a:p>
            <a:pPr algn="just"/>
            <a:endParaRPr lang="en-IN" sz="2400" dirty="0">
              <a:latin typeface="Georgia" panose="02040502050405020303" pitchFamily="18" charset="0"/>
            </a:endParaRPr>
          </a:p>
        </p:txBody>
      </p:sp>
    </p:spTree>
    <p:extLst>
      <p:ext uri="{BB962C8B-B14F-4D97-AF65-F5344CB8AC3E}">
        <p14:creationId xmlns:p14="http://schemas.microsoft.com/office/powerpoint/2010/main" val="120406417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8CF98DF-65EF-44A6-838E-DBCFF4A7EBD2}"/>
              </a:ext>
            </a:extLst>
          </p:cNvPr>
          <p:cNvSpPr>
            <a:spLocks noGrp="1" noChangeArrowheads="1"/>
          </p:cNvSpPr>
          <p:nvPr>
            <p:ph type="title"/>
          </p:nvPr>
        </p:nvSpPr>
        <p:spPr/>
        <p:txBody>
          <a:bodyPr/>
          <a:lstStyle/>
          <a:p>
            <a:r>
              <a:rPr lang="en-US" altLang="en-US" dirty="0">
                <a:latin typeface="Georgia" panose="02040502050405020303" pitchFamily="18" charset="0"/>
              </a:rPr>
              <a:t>Illustrating Classification Task</a:t>
            </a:r>
          </a:p>
        </p:txBody>
      </p:sp>
      <p:graphicFrame>
        <p:nvGraphicFramePr>
          <p:cNvPr id="14339" name="Object 3">
            <a:extLst>
              <a:ext uri="{FF2B5EF4-FFF2-40B4-BE49-F238E27FC236}">
                <a16:creationId xmlns:a16="http://schemas.microsoft.com/office/drawing/2014/main" id="{9BC6B634-B04D-43CB-9E76-142B792B6BE2}"/>
              </a:ext>
            </a:extLst>
          </p:cNvPr>
          <p:cNvGraphicFramePr>
            <a:graphicFrameLocks noGrp="1" noChangeAspect="1"/>
          </p:cNvGraphicFramePr>
          <p:nvPr>
            <p:ph idx="1"/>
            <p:extLst>
              <p:ext uri="{D42A27DB-BD31-4B8C-83A1-F6EECF244321}">
                <p14:modId xmlns:p14="http://schemas.microsoft.com/office/powerpoint/2010/main" val="2782341070"/>
              </p:ext>
            </p:extLst>
          </p:nvPr>
        </p:nvGraphicFramePr>
        <p:xfrm>
          <a:off x="1052172" y="1389185"/>
          <a:ext cx="9920628" cy="5311281"/>
        </p:xfrm>
        <a:graphic>
          <a:graphicData uri="http://schemas.openxmlformats.org/presentationml/2006/ole">
            <mc:AlternateContent xmlns:mc="http://schemas.openxmlformats.org/markup-compatibility/2006">
              <mc:Choice xmlns:v="urn:schemas-microsoft-com:vml" Requires="v">
                <p:oleObj name="Visio" r:id="rId2" imgW="8424875" imgH="6279741" progId="Visio.Drawing.6">
                  <p:embed/>
                </p:oleObj>
              </mc:Choice>
              <mc:Fallback>
                <p:oleObj name="Visio" r:id="rId2" imgW="8424875" imgH="6279741" progId="Visio.Drawing.6">
                  <p:embed/>
                  <p:pic>
                    <p:nvPicPr>
                      <p:cNvPr id="14339" name="Object 3">
                        <a:extLst>
                          <a:ext uri="{FF2B5EF4-FFF2-40B4-BE49-F238E27FC236}">
                            <a16:creationId xmlns:a16="http://schemas.microsoft.com/office/drawing/2014/main" id="{9BC6B634-B04D-43CB-9E76-142B792B6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72" y="1389185"/>
                        <a:ext cx="9920628" cy="5311281"/>
                      </a:xfrm>
                      <a:prstGeom prst="rect">
                        <a:avLst/>
                      </a:prstGeom>
                      <a:noFill/>
                      <a:ln>
                        <a:noFill/>
                      </a:ln>
                      <a:effectLst/>
                    </p:spPr>
                  </p:pic>
                </p:oleObj>
              </mc:Fallback>
            </mc:AlternateContent>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09447F7-6553-4E04-A0DF-F0A97B890EF6}"/>
              </a:ext>
            </a:extLst>
          </p:cNvPr>
          <p:cNvSpPr>
            <a:spLocks noGrp="1" noChangeArrowheads="1"/>
          </p:cNvSpPr>
          <p:nvPr>
            <p:ph type="title"/>
          </p:nvPr>
        </p:nvSpPr>
        <p:spPr/>
        <p:txBody>
          <a:bodyPr/>
          <a:lstStyle/>
          <a:p>
            <a:r>
              <a:rPr lang="en-US" altLang="en-US" b="1" dirty="0">
                <a:latin typeface="Georgia" panose="02040502050405020303" pitchFamily="18" charset="0"/>
              </a:rPr>
              <a:t>Examples of Classification Task</a:t>
            </a:r>
          </a:p>
        </p:txBody>
      </p:sp>
      <p:sp>
        <p:nvSpPr>
          <p:cNvPr id="15363" name="Rectangle 3">
            <a:extLst>
              <a:ext uri="{FF2B5EF4-FFF2-40B4-BE49-F238E27FC236}">
                <a16:creationId xmlns:a16="http://schemas.microsoft.com/office/drawing/2014/main" id="{DC9DF492-3E6E-4940-AFA1-FD73196D9798}"/>
              </a:ext>
            </a:extLst>
          </p:cNvPr>
          <p:cNvSpPr>
            <a:spLocks noGrp="1" noChangeArrowheads="1"/>
          </p:cNvSpPr>
          <p:nvPr>
            <p:ph type="body" idx="1"/>
          </p:nvPr>
        </p:nvSpPr>
        <p:spPr>
          <a:xfrm>
            <a:off x="576776" y="1825625"/>
            <a:ext cx="6766560" cy="4351338"/>
          </a:xfrm>
        </p:spPr>
        <p:txBody>
          <a:bodyPr/>
          <a:lstStyle/>
          <a:p>
            <a:pPr algn="just"/>
            <a:r>
              <a:rPr lang="en-US" altLang="en-US" sz="2400" dirty="0">
                <a:latin typeface="Georgia" panose="02040502050405020303" pitchFamily="18" charset="0"/>
              </a:rPr>
              <a:t>Predicting tumor cells as benign or malignant</a:t>
            </a:r>
          </a:p>
          <a:p>
            <a:pPr lvl="4" algn="just"/>
            <a:endParaRPr lang="en-US" altLang="en-US" sz="1600" dirty="0">
              <a:latin typeface="Georgia" panose="02040502050405020303" pitchFamily="18" charset="0"/>
            </a:endParaRPr>
          </a:p>
          <a:p>
            <a:pPr algn="just"/>
            <a:r>
              <a:rPr lang="en-US" altLang="en-US" sz="2400" dirty="0">
                <a:latin typeface="Georgia" panose="02040502050405020303" pitchFamily="18" charset="0"/>
              </a:rPr>
              <a:t>Classifying credit card transactions </a:t>
            </a:r>
            <a:br>
              <a:rPr lang="en-US" altLang="en-US" sz="2400" dirty="0">
                <a:latin typeface="Georgia" panose="02040502050405020303" pitchFamily="18" charset="0"/>
              </a:rPr>
            </a:br>
            <a:r>
              <a:rPr lang="en-US" altLang="en-US" sz="2400" dirty="0">
                <a:latin typeface="Georgia" panose="02040502050405020303" pitchFamily="18" charset="0"/>
              </a:rPr>
              <a:t>as legitimate or fraudulent</a:t>
            </a:r>
          </a:p>
          <a:p>
            <a:pPr lvl="4" algn="just"/>
            <a:endParaRPr lang="en-US" altLang="en-US" sz="1600" dirty="0">
              <a:latin typeface="Georgia" panose="02040502050405020303" pitchFamily="18" charset="0"/>
            </a:endParaRPr>
          </a:p>
          <a:p>
            <a:pPr algn="just"/>
            <a:r>
              <a:rPr lang="en-US" altLang="en-US" sz="2400" dirty="0">
                <a:latin typeface="Georgia" panose="02040502050405020303" pitchFamily="18" charset="0"/>
              </a:rPr>
              <a:t>Classifying secondary structures of protein </a:t>
            </a:r>
            <a:br>
              <a:rPr lang="en-US" altLang="en-US" sz="2400" dirty="0">
                <a:latin typeface="Georgia" panose="02040502050405020303" pitchFamily="18" charset="0"/>
              </a:rPr>
            </a:br>
            <a:r>
              <a:rPr lang="en-US" altLang="en-US" sz="2400" dirty="0">
                <a:latin typeface="Georgia" panose="02040502050405020303" pitchFamily="18" charset="0"/>
              </a:rPr>
              <a:t>as alpha-helix, beta-sheet, or random </a:t>
            </a:r>
            <a:br>
              <a:rPr lang="en-US" altLang="en-US" sz="2400" dirty="0">
                <a:latin typeface="Georgia" panose="02040502050405020303" pitchFamily="18" charset="0"/>
              </a:rPr>
            </a:br>
            <a:r>
              <a:rPr lang="en-US" altLang="en-US" sz="2400" dirty="0">
                <a:latin typeface="Georgia" panose="02040502050405020303" pitchFamily="18" charset="0"/>
              </a:rPr>
              <a:t>coil</a:t>
            </a:r>
          </a:p>
          <a:p>
            <a:pPr lvl="4" algn="just"/>
            <a:endParaRPr lang="en-US" altLang="en-US" sz="1600" dirty="0">
              <a:latin typeface="Georgia" panose="02040502050405020303" pitchFamily="18" charset="0"/>
            </a:endParaRPr>
          </a:p>
          <a:p>
            <a:pPr algn="just"/>
            <a:r>
              <a:rPr lang="en-US" altLang="en-US" sz="2400" dirty="0">
                <a:latin typeface="Georgia" panose="02040502050405020303" pitchFamily="18" charset="0"/>
              </a:rPr>
              <a:t>Categorizing news stories as finance, </a:t>
            </a:r>
            <a:br>
              <a:rPr lang="en-US" altLang="en-US" sz="2400" dirty="0">
                <a:latin typeface="Georgia" panose="02040502050405020303" pitchFamily="18" charset="0"/>
              </a:rPr>
            </a:br>
            <a:r>
              <a:rPr lang="en-US" altLang="en-US" sz="2400" dirty="0">
                <a:latin typeface="Georgia" panose="02040502050405020303" pitchFamily="18" charset="0"/>
              </a:rPr>
              <a:t>weather, entertainment, sports, </a:t>
            </a:r>
            <a:r>
              <a:rPr lang="en-US" altLang="en-US" sz="2400" dirty="0" err="1">
                <a:latin typeface="Georgia" panose="02040502050405020303" pitchFamily="18" charset="0"/>
              </a:rPr>
              <a:t>etc</a:t>
            </a:r>
            <a:endParaRPr lang="en-US" altLang="en-US" sz="2400" dirty="0">
              <a:latin typeface="Georgia" panose="02040502050405020303" pitchFamily="18" charset="0"/>
            </a:endParaRPr>
          </a:p>
        </p:txBody>
      </p:sp>
      <p:grpSp>
        <p:nvGrpSpPr>
          <p:cNvPr id="15364" name="Group 4">
            <a:extLst>
              <a:ext uri="{FF2B5EF4-FFF2-40B4-BE49-F238E27FC236}">
                <a16:creationId xmlns:a16="http://schemas.microsoft.com/office/drawing/2014/main" id="{2BF8A7D2-BB3F-4247-A1B0-82CD0E5B96B5}"/>
              </a:ext>
            </a:extLst>
          </p:cNvPr>
          <p:cNvGrpSpPr>
            <a:grpSpLocks/>
          </p:cNvGrpSpPr>
          <p:nvPr/>
        </p:nvGrpSpPr>
        <p:grpSpPr bwMode="auto">
          <a:xfrm>
            <a:off x="8153400" y="2011364"/>
            <a:ext cx="2057400" cy="1417637"/>
            <a:chOff x="3360" y="768"/>
            <a:chExt cx="1296" cy="893"/>
          </a:xfrm>
        </p:grpSpPr>
        <p:pic>
          <p:nvPicPr>
            <p:cNvPr id="15365" name="Picture 5">
              <a:extLst>
                <a:ext uri="{FF2B5EF4-FFF2-40B4-BE49-F238E27FC236}">
                  <a16:creationId xmlns:a16="http://schemas.microsoft.com/office/drawing/2014/main" id="{52D71F6A-A80A-4BB8-B350-13C336208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 y="768"/>
              <a:ext cx="1238" cy="8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366" name="Object 6">
              <a:extLst>
                <a:ext uri="{FF2B5EF4-FFF2-40B4-BE49-F238E27FC236}">
                  <a16:creationId xmlns:a16="http://schemas.microsoft.com/office/drawing/2014/main" id="{2D49CFFA-012B-4024-A43D-1DDF519342F7}"/>
                </a:ext>
              </a:extLst>
            </p:cNvPr>
            <p:cNvGraphicFramePr>
              <a:graphicFrameLocks noChangeAspect="1"/>
            </p:cNvGraphicFramePr>
            <p:nvPr/>
          </p:nvGraphicFramePr>
          <p:xfrm>
            <a:off x="3370" y="1155"/>
            <a:ext cx="432" cy="429"/>
          </p:xfrm>
          <a:graphic>
            <a:graphicData uri="http://schemas.openxmlformats.org/presentationml/2006/ole">
              <mc:AlternateContent xmlns:mc="http://schemas.openxmlformats.org/markup-compatibility/2006">
                <mc:Choice xmlns:v="urn:schemas-microsoft-com:vml" Requires="v">
                  <p:oleObj name="VISIO" r:id="rId3" imgW="618480" imgH="614520" progId="Visio.Drawing.6">
                    <p:embed/>
                  </p:oleObj>
                </mc:Choice>
                <mc:Fallback>
                  <p:oleObj name="VISIO" r:id="rId3" imgW="618480" imgH="614520" progId="Visio.Drawing.6">
                    <p:embed/>
                    <p:pic>
                      <p:nvPicPr>
                        <p:cNvPr id="15366" name="Object 6">
                          <a:extLst>
                            <a:ext uri="{FF2B5EF4-FFF2-40B4-BE49-F238E27FC236}">
                              <a16:creationId xmlns:a16="http://schemas.microsoft.com/office/drawing/2014/main" id="{2D49CFFA-012B-4024-A43D-1DDF51934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0" y="1155"/>
                          <a:ext cx="432"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7" name="Object 7">
              <a:extLst>
                <a:ext uri="{FF2B5EF4-FFF2-40B4-BE49-F238E27FC236}">
                  <a16:creationId xmlns:a16="http://schemas.microsoft.com/office/drawing/2014/main" id="{981DA8B1-6088-4DBC-85B7-7A0CFB96AC4D}"/>
                </a:ext>
              </a:extLst>
            </p:cNvPr>
            <p:cNvGraphicFramePr>
              <a:graphicFrameLocks noChangeAspect="1"/>
            </p:cNvGraphicFramePr>
            <p:nvPr/>
          </p:nvGraphicFramePr>
          <p:xfrm>
            <a:off x="3360" y="912"/>
            <a:ext cx="432" cy="355"/>
          </p:xfrm>
          <a:graphic>
            <a:graphicData uri="http://schemas.openxmlformats.org/presentationml/2006/ole">
              <mc:AlternateContent xmlns:mc="http://schemas.openxmlformats.org/markup-compatibility/2006">
                <mc:Choice xmlns:v="urn:schemas-microsoft-com:vml" Requires="v">
                  <p:oleObj name="VISIO" r:id="rId5" imgW="807120" imgH="662760" progId="Visio.Drawing.6">
                    <p:embed/>
                  </p:oleObj>
                </mc:Choice>
                <mc:Fallback>
                  <p:oleObj name="VISIO" r:id="rId5" imgW="807120" imgH="662760" progId="Visio.Drawing.6">
                    <p:embed/>
                    <p:pic>
                      <p:nvPicPr>
                        <p:cNvPr id="15367" name="Object 7">
                          <a:extLst>
                            <a:ext uri="{FF2B5EF4-FFF2-40B4-BE49-F238E27FC236}">
                              <a16:creationId xmlns:a16="http://schemas.microsoft.com/office/drawing/2014/main" id="{981DA8B1-6088-4DBC-85B7-7A0CFB96AC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912"/>
                          <a:ext cx="43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5368" name="Picture 8">
            <a:extLst>
              <a:ext uri="{FF2B5EF4-FFF2-40B4-BE49-F238E27FC236}">
                <a16:creationId xmlns:a16="http://schemas.microsoft.com/office/drawing/2014/main" id="{091D106B-2B8C-4FFB-8F67-327D2F566F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9488" y="3886200"/>
            <a:ext cx="1535112" cy="2319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76BC321-E1C1-442A-824D-0B591D689830}"/>
              </a:ext>
            </a:extLst>
          </p:cNvPr>
          <p:cNvSpPr>
            <a:spLocks noGrp="1" noChangeArrowheads="1"/>
          </p:cNvSpPr>
          <p:nvPr>
            <p:ph type="title"/>
          </p:nvPr>
        </p:nvSpPr>
        <p:spPr/>
        <p:txBody>
          <a:bodyPr/>
          <a:lstStyle/>
          <a:p>
            <a:r>
              <a:rPr lang="en-US" altLang="en-US" dirty="0">
                <a:latin typeface="Georgia" panose="02040502050405020303" pitchFamily="18" charset="0"/>
              </a:rPr>
              <a:t>Example of a Decision Tree</a:t>
            </a:r>
          </a:p>
        </p:txBody>
      </p:sp>
      <p:grpSp>
        <p:nvGrpSpPr>
          <p:cNvPr id="17411" name="Group 3">
            <a:extLst>
              <a:ext uri="{FF2B5EF4-FFF2-40B4-BE49-F238E27FC236}">
                <a16:creationId xmlns:a16="http://schemas.microsoft.com/office/drawing/2014/main" id="{09F1546B-1964-421F-9BA4-8CDABB4B2306}"/>
              </a:ext>
            </a:extLst>
          </p:cNvPr>
          <p:cNvGrpSpPr>
            <a:grpSpLocks/>
          </p:cNvGrpSpPr>
          <p:nvPr/>
        </p:nvGrpSpPr>
        <p:grpSpPr bwMode="auto">
          <a:xfrm>
            <a:off x="1828800" y="1720850"/>
            <a:ext cx="3587750" cy="4311650"/>
            <a:chOff x="288" y="951"/>
            <a:chExt cx="2260" cy="2716"/>
          </a:xfrm>
        </p:grpSpPr>
        <p:graphicFrame>
          <p:nvGraphicFramePr>
            <p:cNvPr id="17412" name="Object 4">
              <a:extLst>
                <a:ext uri="{FF2B5EF4-FFF2-40B4-BE49-F238E27FC236}">
                  <a16:creationId xmlns:a16="http://schemas.microsoft.com/office/drawing/2014/main" id="{5006B13B-6533-4D32-81F3-1943E990B1BE}"/>
                </a:ext>
              </a:extLst>
            </p:cNvPr>
            <p:cNvGraphicFramePr>
              <a:graphicFrameLocks noChangeAspect="1"/>
            </p:cNvGraphicFramePr>
            <p:nvPr/>
          </p:nvGraphicFramePr>
          <p:xfrm>
            <a:off x="288" y="1344"/>
            <a:ext cx="2246" cy="2323"/>
          </p:xfrm>
          <a:graphic>
            <a:graphicData uri="http://schemas.openxmlformats.org/presentationml/2006/ole">
              <mc:AlternateContent xmlns:mc="http://schemas.openxmlformats.org/markup-compatibility/2006">
                <mc:Choice xmlns:v="urn:schemas-microsoft-com:vml" Requires="v">
                  <p:oleObj name="Document" r:id="rId2" imgW="5405040" imgH="5780160" progId="Word.Document.8">
                    <p:embed/>
                  </p:oleObj>
                </mc:Choice>
                <mc:Fallback>
                  <p:oleObj name="Document" r:id="rId2" imgW="5405040" imgH="5780160" progId="Word.Document.8">
                    <p:embed/>
                    <p:pic>
                      <p:nvPicPr>
                        <p:cNvPr id="17412" name="Object 4">
                          <a:extLst>
                            <a:ext uri="{FF2B5EF4-FFF2-40B4-BE49-F238E27FC236}">
                              <a16:creationId xmlns:a16="http://schemas.microsoft.com/office/drawing/2014/main" id="{5006B13B-6533-4D32-81F3-1943E990B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1344"/>
                          <a:ext cx="2246" cy="2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3" name="Text Box 5">
              <a:extLst>
                <a:ext uri="{FF2B5EF4-FFF2-40B4-BE49-F238E27FC236}">
                  <a16:creationId xmlns:a16="http://schemas.microsoft.com/office/drawing/2014/main" id="{3D0D742F-0312-462F-BABD-FD9835026503}"/>
                </a:ext>
              </a:extLst>
            </p:cNvPr>
            <p:cNvSpPr txBox="1">
              <a:spLocks noChangeArrowheads="1"/>
            </p:cNvSpPr>
            <p:nvPr/>
          </p:nvSpPr>
          <p:spPr bwMode="auto">
            <a:xfrm rot="-2416809">
              <a:off x="672" y="951"/>
              <a:ext cx="79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categorical</a:t>
              </a:r>
              <a:endParaRPr lang="en-US" altLang="en-US" sz="1600" b="1">
                <a:solidFill>
                  <a:schemeClr val="bg2"/>
                </a:solidFill>
              </a:endParaRPr>
            </a:p>
          </p:txBody>
        </p:sp>
        <p:sp>
          <p:nvSpPr>
            <p:cNvPr id="17414" name="Text Box 6">
              <a:extLst>
                <a:ext uri="{FF2B5EF4-FFF2-40B4-BE49-F238E27FC236}">
                  <a16:creationId xmlns:a16="http://schemas.microsoft.com/office/drawing/2014/main" id="{C75131B5-F9A9-4C50-B530-114AE4794ECA}"/>
                </a:ext>
              </a:extLst>
            </p:cNvPr>
            <p:cNvSpPr txBox="1">
              <a:spLocks noChangeArrowheads="1"/>
            </p:cNvSpPr>
            <p:nvPr/>
          </p:nvSpPr>
          <p:spPr bwMode="auto">
            <a:xfrm rot="-2416809">
              <a:off x="1104" y="951"/>
              <a:ext cx="79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categorical</a:t>
              </a:r>
              <a:endParaRPr lang="en-US" altLang="en-US" sz="1600" b="1">
                <a:solidFill>
                  <a:schemeClr val="bg2"/>
                </a:solidFill>
              </a:endParaRPr>
            </a:p>
          </p:txBody>
        </p:sp>
        <p:sp>
          <p:nvSpPr>
            <p:cNvPr id="17415" name="Text Box 7">
              <a:extLst>
                <a:ext uri="{FF2B5EF4-FFF2-40B4-BE49-F238E27FC236}">
                  <a16:creationId xmlns:a16="http://schemas.microsoft.com/office/drawing/2014/main" id="{13729C41-A656-47CB-AB59-D1C00A0734BC}"/>
                </a:ext>
              </a:extLst>
            </p:cNvPr>
            <p:cNvSpPr txBox="1">
              <a:spLocks noChangeArrowheads="1"/>
            </p:cNvSpPr>
            <p:nvPr/>
          </p:nvSpPr>
          <p:spPr bwMode="auto">
            <a:xfrm rot="-2416809">
              <a:off x="1632" y="951"/>
              <a:ext cx="80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continuous</a:t>
              </a:r>
              <a:endParaRPr lang="en-US" altLang="en-US" sz="1600" b="1">
                <a:solidFill>
                  <a:schemeClr val="bg2"/>
                </a:solidFill>
              </a:endParaRPr>
            </a:p>
          </p:txBody>
        </p:sp>
        <p:sp>
          <p:nvSpPr>
            <p:cNvPr id="17416" name="Text Box 8">
              <a:extLst>
                <a:ext uri="{FF2B5EF4-FFF2-40B4-BE49-F238E27FC236}">
                  <a16:creationId xmlns:a16="http://schemas.microsoft.com/office/drawing/2014/main" id="{C5E0A579-C03C-4B2F-8E95-F17812020472}"/>
                </a:ext>
              </a:extLst>
            </p:cNvPr>
            <p:cNvSpPr txBox="1">
              <a:spLocks noChangeArrowheads="1"/>
            </p:cNvSpPr>
            <p:nvPr/>
          </p:nvSpPr>
          <p:spPr bwMode="auto">
            <a:xfrm rot="-2416809">
              <a:off x="2112" y="1047"/>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class</a:t>
              </a:r>
              <a:endParaRPr lang="en-US" altLang="en-US" sz="1600" b="1">
                <a:solidFill>
                  <a:schemeClr val="bg2"/>
                </a:solidFill>
              </a:endParaRPr>
            </a:p>
          </p:txBody>
        </p:sp>
      </p:grpSp>
      <p:sp>
        <p:nvSpPr>
          <p:cNvPr id="17417" name="Line 9">
            <a:extLst>
              <a:ext uri="{FF2B5EF4-FFF2-40B4-BE49-F238E27FC236}">
                <a16:creationId xmlns:a16="http://schemas.microsoft.com/office/drawing/2014/main" id="{C5FE12A3-8783-4EC8-9D0E-A044F8469DF3}"/>
              </a:ext>
            </a:extLst>
          </p:cNvPr>
          <p:cNvSpPr>
            <a:spLocks noChangeShapeType="1"/>
          </p:cNvSpPr>
          <p:nvPr/>
        </p:nvSpPr>
        <p:spPr bwMode="auto">
          <a:xfrm>
            <a:off x="8566150" y="4854575"/>
            <a:ext cx="242888"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18" name="Line 10">
            <a:extLst>
              <a:ext uri="{FF2B5EF4-FFF2-40B4-BE49-F238E27FC236}">
                <a16:creationId xmlns:a16="http://schemas.microsoft.com/office/drawing/2014/main" id="{84B63025-721A-4F56-8EB5-19180B5AE7E1}"/>
              </a:ext>
            </a:extLst>
          </p:cNvPr>
          <p:cNvSpPr>
            <a:spLocks noChangeShapeType="1"/>
          </p:cNvSpPr>
          <p:nvPr/>
        </p:nvSpPr>
        <p:spPr bwMode="auto">
          <a:xfrm flipH="1">
            <a:off x="7435850" y="4854575"/>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19" name="Line 11">
            <a:extLst>
              <a:ext uri="{FF2B5EF4-FFF2-40B4-BE49-F238E27FC236}">
                <a16:creationId xmlns:a16="http://schemas.microsoft.com/office/drawing/2014/main" id="{4C2BD281-66EA-4ED1-9A5B-1DF66E133861}"/>
              </a:ext>
            </a:extLst>
          </p:cNvPr>
          <p:cNvSpPr>
            <a:spLocks noChangeShapeType="1"/>
          </p:cNvSpPr>
          <p:nvPr/>
        </p:nvSpPr>
        <p:spPr bwMode="auto">
          <a:xfrm flipH="1">
            <a:off x="8081964" y="4060825"/>
            <a:ext cx="403225"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0" name="Line 12">
            <a:extLst>
              <a:ext uri="{FF2B5EF4-FFF2-40B4-BE49-F238E27FC236}">
                <a16:creationId xmlns:a16="http://schemas.microsoft.com/office/drawing/2014/main" id="{581D5C56-D1E3-4CEC-86DF-221E1110E542}"/>
              </a:ext>
            </a:extLst>
          </p:cNvPr>
          <p:cNvSpPr>
            <a:spLocks noChangeShapeType="1"/>
          </p:cNvSpPr>
          <p:nvPr/>
        </p:nvSpPr>
        <p:spPr bwMode="auto">
          <a:xfrm>
            <a:off x="9293225" y="4060825"/>
            <a:ext cx="484188"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1" name="Line 13">
            <a:extLst>
              <a:ext uri="{FF2B5EF4-FFF2-40B4-BE49-F238E27FC236}">
                <a16:creationId xmlns:a16="http://schemas.microsoft.com/office/drawing/2014/main" id="{F45A83E5-F864-44F1-B06C-B19C97AAB9E6}"/>
              </a:ext>
            </a:extLst>
          </p:cNvPr>
          <p:cNvSpPr>
            <a:spLocks noChangeShapeType="1"/>
          </p:cNvSpPr>
          <p:nvPr/>
        </p:nvSpPr>
        <p:spPr bwMode="auto">
          <a:xfrm>
            <a:off x="8243888" y="3333750"/>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2" name="Line 14">
            <a:extLst>
              <a:ext uri="{FF2B5EF4-FFF2-40B4-BE49-F238E27FC236}">
                <a16:creationId xmlns:a16="http://schemas.microsoft.com/office/drawing/2014/main" id="{4172874E-8E3B-4B55-8A7E-A099E72FE694}"/>
              </a:ext>
            </a:extLst>
          </p:cNvPr>
          <p:cNvSpPr>
            <a:spLocks noChangeShapeType="1"/>
          </p:cNvSpPr>
          <p:nvPr/>
        </p:nvSpPr>
        <p:spPr bwMode="auto">
          <a:xfrm flipH="1">
            <a:off x="6870700" y="3333750"/>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3" name="Text Box 15">
            <a:extLst>
              <a:ext uri="{FF2B5EF4-FFF2-40B4-BE49-F238E27FC236}">
                <a16:creationId xmlns:a16="http://schemas.microsoft.com/office/drawing/2014/main" id="{DE3A5876-1666-4D41-A815-74E13C7800AE}"/>
              </a:ext>
            </a:extLst>
          </p:cNvPr>
          <p:cNvSpPr txBox="1">
            <a:spLocks noChangeArrowheads="1"/>
          </p:cNvSpPr>
          <p:nvPr/>
        </p:nvSpPr>
        <p:spPr bwMode="auto">
          <a:xfrm>
            <a:off x="7388226" y="3070225"/>
            <a:ext cx="936625"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17424" name="Text Box 16">
            <a:extLst>
              <a:ext uri="{FF2B5EF4-FFF2-40B4-BE49-F238E27FC236}">
                <a16:creationId xmlns:a16="http://schemas.microsoft.com/office/drawing/2014/main" id="{D5F17F40-3CA0-4776-B1C3-28160447650E}"/>
              </a:ext>
            </a:extLst>
          </p:cNvPr>
          <p:cNvSpPr txBox="1">
            <a:spLocks noChangeArrowheads="1"/>
          </p:cNvSpPr>
          <p:nvPr/>
        </p:nvSpPr>
        <p:spPr bwMode="auto">
          <a:xfrm>
            <a:off x="8404225" y="3797300"/>
            <a:ext cx="935038"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17425" name="Text Box 17">
            <a:extLst>
              <a:ext uri="{FF2B5EF4-FFF2-40B4-BE49-F238E27FC236}">
                <a16:creationId xmlns:a16="http://schemas.microsoft.com/office/drawing/2014/main" id="{CBE8FC80-14DE-442F-B18B-2B34D08A099F}"/>
              </a:ext>
            </a:extLst>
          </p:cNvPr>
          <p:cNvSpPr txBox="1">
            <a:spLocks noChangeArrowheads="1"/>
          </p:cNvSpPr>
          <p:nvPr/>
        </p:nvSpPr>
        <p:spPr bwMode="auto">
          <a:xfrm>
            <a:off x="7678739" y="4589463"/>
            <a:ext cx="968375"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17426" name="AutoShape 18">
            <a:extLst>
              <a:ext uri="{FF2B5EF4-FFF2-40B4-BE49-F238E27FC236}">
                <a16:creationId xmlns:a16="http://schemas.microsoft.com/office/drawing/2014/main" id="{CEC89151-371B-44C2-9831-D3EF5F86F43B}"/>
              </a:ext>
            </a:extLst>
          </p:cNvPr>
          <p:cNvSpPr>
            <a:spLocks noChangeArrowheads="1"/>
          </p:cNvSpPr>
          <p:nvPr/>
        </p:nvSpPr>
        <p:spPr bwMode="auto">
          <a:xfrm>
            <a:off x="8605838" y="5378451"/>
            <a:ext cx="627062" cy="36671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7" name="Text Box 19">
            <a:extLst>
              <a:ext uri="{FF2B5EF4-FFF2-40B4-BE49-F238E27FC236}">
                <a16:creationId xmlns:a16="http://schemas.microsoft.com/office/drawing/2014/main" id="{B0A948FA-E576-4E74-BA85-A301ECA05479}"/>
              </a:ext>
            </a:extLst>
          </p:cNvPr>
          <p:cNvSpPr txBox="1">
            <a:spLocks noChangeArrowheads="1"/>
          </p:cNvSpPr>
          <p:nvPr/>
        </p:nvSpPr>
        <p:spPr bwMode="auto">
          <a:xfrm>
            <a:off x="8529638" y="5378450"/>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17428" name="AutoShape 20">
            <a:extLst>
              <a:ext uri="{FF2B5EF4-FFF2-40B4-BE49-F238E27FC236}">
                <a16:creationId xmlns:a16="http://schemas.microsoft.com/office/drawing/2014/main" id="{BBED800F-799D-4034-89BE-1A9B97E2B79C}"/>
              </a:ext>
            </a:extLst>
          </p:cNvPr>
          <p:cNvSpPr>
            <a:spLocks noChangeArrowheads="1"/>
          </p:cNvSpPr>
          <p:nvPr/>
        </p:nvSpPr>
        <p:spPr bwMode="auto">
          <a:xfrm>
            <a:off x="7113588" y="5395914"/>
            <a:ext cx="654050" cy="3635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29" name="Text Box 21">
            <a:extLst>
              <a:ext uri="{FF2B5EF4-FFF2-40B4-BE49-F238E27FC236}">
                <a16:creationId xmlns:a16="http://schemas.microsoft.com/office/drawing/2014/main" id="{21D58981-EE1A-4772-A6C6-7DF8345DDBD9}"/>
              </a:ext>
            </a:extLst>
          </p:cNvPr>
          <p:cNvSpPr txBox="1">
            <a:spLocks noChangeArrowheads="1"/>
          </p:cNvSpPr>
          <p:nvPr/>
        </p:nvSpPr>
        <p:spPr bwMode="auto">
          <a:xfrm>
            <a:off x="7210425" y="538162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17430" name="AutoShape 22">
            <a:extLst>
              <a:ext uri="{FF2B5EF4-FFF2-40B4-BE49-F238E27FC236}">
                <a16:creationId xmlns:a16="http://schemas.microsoft.com/office/drawing/2014/main" id="{176A9848-094B-417E-A25A-288BB5A14121}"/>
              </a:ext>
            </a:extLst>
          </p:cNvPr>
          <p:cNvSpPr>
            <a:spLocks noChangeArrowheads="1"/>
          </p:cNvSpPr>
          <p:nvPr/>
        </p:nvSpPr>
        <p:spPr bwMode="auto">
          <a:xfrm>
            <a:off x="6548438" y="3811588"/>
            <a:ext cx="685800" cy="347662"/>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31" name="Text Box 23">
            <a:extLst>
              <a:ext uri="{FF2B5EF4-FFF2-40B4-BE49-F238E27FC236}">
                <a16:creationId xmlns:a16="http://schemas.microsoft.com/office/drawing/2014/main" id="{9352F849-65CC-4405-854B-F26BA14A94EF}"/>
              </a:ext>
            </a:extLst>
          </p:cNvPr>
          <p:cNvSpPr txBox="1">
            <a:spLocks noChangeArrowheads="1"/>
          </p:cNvSpPr>
          <p:nvPr/>
        </p:nvSpPr>
        <p:spPr bwMode="auto">
          <a:xfrm>
            <a:off x="6643688" y="379730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17432" name="AutoShape 24">
            <a:extLst>
              <a:ext uri="{FF2B5EF4-FFF2-40B4-BE49-F238E27FC236}">
                <a16:creationId xmlns:a16="http://schemas.microsoft.com/office/drawing/2014/main" id="{2387E3B6-C6E5-4AAC-8492-474E42486BC1}"/>
              </a:ext>
            </a:extLst>
          </p:cNvPr>
          <p:cNvSpPr>
            <a:spLocks noChangeArrowheads="1"/>
          </p:cNvSpPr>
          <p:nvPr/>
        </p:nvSpPr>
        <p:spPr bwMode="auto">
          <a:xfrm>
            <a:off x="9444038" y="4616450"/>
            <a:ext cx="685800" cy="38100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33" name="Text Box 25">
            <a:extLst>
              <a:ext uri="{FF2B5EF4-FFF2-40B4-BE49-F238E27FC236}">
                <a16:creationId xmlns:a16="http://schemas.microsoft.com/office/drawing/2014/main" id="{5D00EC1D-08DA-407F-ABCF-77876F4DFF71}"/>
              </a:ext>
            </a:extLst>
          </p:cNvPr>
          <p:cNvSpPr txBox="1">
            <a:spLocks noChangeArrowheads="1"/>
          </p:cNvSpPr>
          <p:nvPr/>
        </p:nvSpPr>
        <p:spPr bwMode="auto">
          <a:xfrm>
            <a:off x="9520238" y="46164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17434" name="Text Box 26">
            <a:extLst>
              <a:ext uri="{FF2B5EF4-FFF2-40B4-BE49-F238E27FC236}">
                <a16:creationId xmlns:a16="http://schemas.microsoft.com/office/drawing/2014/main" id="{738DDC7A-85DD-4264-A5B5-2A3A1B4B9DC5}"/>
              </a:ext>
            </a:extLst>
          </p:cNvPr>
          <p:cNvSpPr txBox="1">
            <a:spLocks noChangeArrowheads="1"/>
          </p:cNvSpPr>
          <p:nvPr/>
        </p:nvSpPr>
        <p:spPr bwMode="auto">
          <a:xfrm>
            <a:off x="6661150" y="33337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17435" name="Text Box 27">
            <a:extLst>
              <a:ext uri="{FF2B5EF4-FFF2-40B4-BE49-F238E27FC236}">
                <a16:creationId xmlns:a16="http://schemas.microsoft.com/office/drawing/2014/main" id="{16F31749-D2BA-4AAA-920D-569570279F7A}"/>
              </a:ext>
            </a:extLst>
          </p:cNvPr>
          <p:cNvSpPr txBox="1">
            <a:spLocks noChangeArrowheads="1"/>
          </p:cNvSpPr>
          <p:nvPr/>
        </p:nvSpPr>
        <p:spPr bwMode="auto">
          <a:xfrm>
            <a:off x="8526463" y="3333750"/>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No</a:t>
            </a:r>
            <a:endParaRPr lang="en-US" altLang="en-US" sz="1600">
              <a:solidFill>
                <a:schemeClr val="bg2"/>
              </a:solidFill>
            </a:endParaRPr>
          </a:p>
        </p:txBody>
      </p:sp>
      <p:sp>
        <p:nvSpPr>
          <p:cNvPr id="17436" name="Text Box 28">
            <a:extLst>
              <a:ext uri="{FF2B5EF4-FFF2-40B4-BE49-F238E27FC236}">
                <a16:creationId xmlns:a16="http://schemas.microsoft.com/office/drawing/2014/main" id="{D3AD520B-185F-4C14-B160-6F2121677A6C}"/>
              </a:ext>
            </a:extLst>
          </p:cNvPr>
          <p:cNvSpPr txBox="1">
            <a:spLocks noChangeArrowheads="1"/>
          </p:cNvSpPr>
          <p:nvPr/>
        </p:nvSpPr>
        <p:spPr bwMode="auto">
          <a:xfrm>
            <a:off x="9509126" y="4098925"/>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Married</a:t>
            </a:r>
            <a:r>
              <a:rPr lang="en-US" altLang="en-US" sz="1600">
                <a:solidFill>
                  <a:schemeClr val="bg2"/>
                </a:solidFill>
              </a:rPr>
              <a:t> </a:t>
            </a:r>
          </a:p>
        </p:txBody>
      </p:sp>
      <p:sp>
        <p:nvSpPr>
          <p:cNvPr id="17437" name="Text Box 29">
            <a:extLst>
              <a:ext uri="{FF2B5EF4-FFF2-40B4-BE49-F238E27FC236}">
                <a16:creationId xmlns:a16="http://schemas.microsoft.com/office/drawing/2014/main" id="{C85D68AD-EB29-4FEB-9DD0-9EC74E3A48DE}"/>
              </a:ext>
            </a:extLst>
          </p:cNvPr>
          <p:cNvSpPr txBox="1">
            <a:spLocks noChangeArrowheads="1"/>
          </p:cNvSpPr>
          <p:nvPr/>
        </p:nvSpPr>
        <p:spPr bwMode="auto">
          <a:xfrm>
            <a:off x="7292976" y="4127500"/>
            <a:ext cx="1660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Single, Divorced</a:t>
            </a:r>
            <a:endParaRPr lang="en-US" altLang="en-US" sz="1600">
              <a:solidFill>
                <a:schemeClr val="bg2"/>
              </a:solidFill>
            </a:endParaRPr>
          </a:p>
        </p:txBody>
      </p:sp>
      <p:sp>
        <p:nvSpPr>
          <p:cNvPr id="17438" name="Text Box 30">
            <a:extLst>
              <a:ext uri="{FF2B5EF4-FFF2-40B4-BE49-F238E27FC236}">
                <a16:creationId xmlns:a16="http://schemas.microsoft.com/office/drawing/2014/main" id="{9700DF27-68F3-43E4-BF4C-25B24AB9A467}"/>
              </a:ext>
            </a:extLst>
          </p:cNvPr>
          <p:cNvSpPr txBox="1">
            <a:spLocks noChangeArrowheads="1"/>
          </p:cNvSpPr>
          <p:nvPr/>
        </p:nvSpPr>
        <p:spPr bwMode="auto">
          <a:xfrm>
            <a:off x="6913564" y="491966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17439" name="Text Box 31">
            <a:extLst>
              <a:ext uri="{FF2B5EF4-FFF2-40B4-BE49-F238E27FC236}">
                <a16:creationId xmlns:a16="http://schemas.microsoft.com/office/drawing/2014/main" id="{A6B6E636-B42E-4094-B45C-A85389E2CCD8}"/>
              </a:ext>
            </a:extLst>
          </p:cNvPr>
          <p:cNvSpPr txBox="1">
            <a:spLocks noChangeArrowheads="1"/>
          </p:cNvSpPr>
          <p:nvPr/>
        </p:nvSpPr>
        <p:spPr bwMode="auto">
          <a:xfrm>
            <a:off x="8688389" y="491966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sp>
        <p:nvSpPr>
          <p:cNvPr id="17440" name="Text Box 32">
            <a:extLst>
              <a:ext uri="{FF2B5EF4-FFF2-40B4-BE49-F238E27FC236}">
                <a16:creationId xmlns:a16="http://schemas.microsoft.com/office/drawing/2014/main" id="{BA18AC5F-699E-48CE-BD02-349925101FEE}"/>
              </a:ext>
            </a:extLst>
          </p:cNvPr>
          <p:cNvSpPr txBox="1">
            <a:spLocks noChangeArrowheads="1"/>
          </p:cNvSpPr>
          <p:nvPr/>
        </p:nvSpPr>
        <p:spPr bwMode="auto">
          <a:xfrm>
            <a:off x="8027988" y="2116138"/>
            <a:ext cx="2241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b="1" i="1">
                <a:solidFill>
                  <a:srgbClr val="FF0000"/>
                </a:solidFill>
              </a:rPr>
              <a:t>Splitting Attributes</a:t>
            </a:r>
          </a:p>
        </p:txBody>
      </p:sp>
      <p:sp>
        <p:nvSpPr>
          <p:cNvPr id="17441" name="Line 33">
            <a:extLst>
              <a:ext uri="{FF2B5EF4-FFF2-40B4-BE49-F238E27FC236}">
                <a16:creationId xmlns:a16="http://schemas.microsoft.com/office/drawing/2014/main" id="{00A943E9-B74D-4020-A95E-89A68EF9C558}"/>
              </a:ext>
            </a:extLst>
          </p:cNvPr>
          <p:cNvSpPr>
            <a:spLocks noChangeShapeType="1"/>
          </p:cNvSpPr>
          <p:nvPr/>
        </p:nvSpPr>
        <p:spPr bwMode="auto">
          <a:xfrm flipH="1">
            <a:off x="8405814" y="2497139"/>
            <a:ext cx="536575" cy="534987"/>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42" name="AutoShape 34">
            <a:extLst>
              <a:ext uri="{FF2B5EF4-FFF2-40B4-BE49-F238E27FC236}">
                <a16:creationId xmlns:a16="http://schemas.microsoft.com/office/drawing/2014/main" id="{C5FA15FC-420B-4168-A2D5-D3B8D856F2DE}"/>
              </a:ext>
            </a:extLst>
          </p:cNvPr>
          <p:cNvSpPr>
            <a:spLocks noChangeArrowheads="1"/>
          </p:cNvSpPr>
          <p:nvPr/>
        </p:nvSpPr>
        <p:spPr bwMode="auto">
          <a:xfrm>
            <a:off x="5410200" y="4159250"/>
            <a:ext cx="914400" cy="293688"/>
          </a:xfrm>
          <a:prstGeom prst="rightArrow">
            <a:avLst>
              <a:gd name="adj1" fmla="val 50000"/>
              <a:gd name="adj2" fmla="val 77838"/>
            </a:avLst>
          </a:prstGeom>
          <a:solidFill>
            <a:srgbClr val="CC0000"/>
          </a:solidFill>
          <a:ln w="127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43" name="Line 35">
            <a:extLst>
              <a:ext uri="{FF2B5EF4-FFF2-40B4-BE49-F238E27FC236}">
                <a16:creationId xmlns:a16="http://schemas.microsoft.com/office/drawing/2014/main" id="{133BFEA6-29E8-4482-8E52-FE8BCF401115}"/>
              </a:ext>
            </a:extLst>
          </p:cNvPr>
          <p:cNvSpPr>
            <a:spLocks noChangeShapeType="1"/>
          </p:cNvSpPr>
          <p:nvPr/>
        </p:nvSpPr>
        <p:spPr bwMode="auto">
          <a:xfrm>
            <a:off x="9018588" y="2497139"/>
            <a:ext cx="76200" cy="1144587"/>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44" name="Text Box 36">
            <a:extLst>
              <a:ext uri="{FF2B5EF4-FFF2-40B4-BE49-F238E27FC236}">
                <a16:creationId xmlns:a16="http://schemas.microsoft.com/office/drawing/2014/main" id="{6B5E0D36-ABE1-40FD-9E40-1ADE1B36A20C}"/>
              </a:ext>
            </a:extLst>
          </p:cNvPr>
          <p:cNvSpPr txBox="1">
            <a:spLocks noChangeArrowheads="1"/>
          </p:cNvSpPr>
          <p:nvPr/>
        </p:nvSpPr>
        <p:spPr bwMode="auto">
          <a:xfrm>
            <a:off x="2362200" y="6216650"/>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Training Data</a:t>
            </a:r>
            <a:endParaRPr lang="en-US" altLang="en-US" sz="2000">
              <a:solidFill>
                <a:schemeClr val="bg2"/>
              </a:solidFill>
            </a:endParaRPr>
          </a:p>
        </p:txBody>
      </p:sp>
      <p:sp>
        <p:nvSpPr>
          <p:cNvPr id="17445" name="Text Box 37">
            <a:extLst>
              <a:ext uri="{FF2B5EF4-FFF2-40B4-BE49-F238E27FC236}">
                <a16:creationId xmlns:a16="http://schemas.microsoft.com/office/drawing/2014/main" id="{4D327C5C-8E13-43BF-A3E5-FA54B82F86ED}"/>
              </a:ext>
            </a:extLst>
          </p:cNvPr>
          <p:cNvSpPr txBox="1">
            <a:spLocks noChangeArrowheads="1"/>
          </p:cNvSpPr>
          <p:nvPr/>
        </p:nvSpPr>
        <p:spPr bwMode="auto">
          <a:xfrm>
            <a:off x="6629400" y="6184900"/>
            <a:ext cx="3124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Model:  Decision Tree</a:t>
            </a:r>
            <a:endParaRPr lang="en-US" altLang="en-US" sz="2000">
              <a:solidFill>
                <a:schemeClr val="bg2"/>
              </a:solidFill>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851BFEC-82CE-42BD-AEBC-CB5044DC8C41}"/>
              </a:ext>
            </a:extLst>
          </p:cNvPr>
          <p:cNvSpPr>
            <a:spLocks noGrp="1" noChangeArrowheads="1"/>
          </p:cNvSpPr>
          <p:nvPr>
            <p:ph type="title"/>
          </p:nvPr>
        </p:nvSpPr>
        <p:spPr/>
        <p:txBody>
          <a:bodyPr/>
          <a:lstStyle/>
          <a:p>
            <a:r>
              <a:rPr lang="en-US" altLang="en-US" b="1" dirty="0">
                <a:latin typeface="Georgia" panose="02040502050405020303" pitchFamily="18" charset="0"/>
              </a:rPr>
              <a:t>Another Example of Decision Tree</a:t>
            </a:r>
          </a:p>
        </p:txBody>
      </p:sp>
      <p:graphicFrame>
        <p:nvGraphicFramePr>
          <p:cNvPr id="18435" name="Object 3">
            <a:extLst>
              <a:ext uri="{FF2B5EF4-FFF2-40B4-BE49-F238E27FC236}">
                <a16:creationId xmlns:a16="http://schemas.microsoft.com/office/drawing/2014/main" id="{6AEC449B-102E-4B1C-8B90-49644112B7B9}"/>
              </a:ext>
            </a:extLst>
          </p:cNvPr>
          <p:cNvGraphicFramePr>
            <a:graphicFrameLocks noChangeAspect="1"/>
          </p:cNvGraphicFramePr>
          <p:nvPr/>
        </p:nvGraphicFramePr>
        <p:xfrm>
          <a:off x="1905001" y="2484438"/>
          <a:ext cx="3565525" cy="3687762"/>
        </p:xfrm>
        <a:graphic>
          <a:graphicData uri="http://schemas.openxmlformats.org/presentationml/2006/ole">
            <mc:AlternateContent xmlns:mc="http://schemas.openxmlformats.org/markup-compatibility/2006">
              <mc:Choice xmlns:v="urn:schemas-microsoft-com:vml" Requires="v">
                <p:oleObj name="Document" r:id="rId2" imgW="5405040" imgH="5780160" progId="Word.Document.8">
                  <p:embed/>
                </p:oleObj>
              </mc:Choice>
              <mc:Fallback>
                <p:oleObj name="Document" r:id="rId2" imgW="5405040" imgH="5780160" progId="Word.Document.8">
                  <p:embed/>
                  <p:pic>
                    <p:nvPicPr>
                      <p:cNvPr id="18435" name="Object 3">
                        <a:extLst>
                          <a:ext uri="{FF2B5EF4-FFF2-40B4-BE49-F238E27FC236}">
                            <a16:creationId xmlns:a16="http://schemas.microsoft.com/office/drawing/2014/main" id="{6AEC449B-102E-4B1C-8B90-49644112B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2484438"/>
                        <a:ext cx="3565525" cy="368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6" name="Text Box 4">
            <a:extLst>
              <a:ext uri="{FF2B5EF4-FFF2-40B4-BE49-F238E27FC236}">
                <a16:creationId xmlns:a16="http://schemas.microsoft.com/office/drawing/2014/main" id="{6CBDF7B7-47CC-4819-A6A7-6213E94597F8}"/>
              </a:ext>
            </a:extLst>
          </p:cNvPr>
          <p:cNvSpPr txBox="1">
            <a:spLocks noChangeArrowheads="1"/>
          </p:cNvSpPr>
          <p:nvPr/>
        </p:nvSpPr>
        <p:spPr bwMode="auto">
          <a:xfrm rot="19183191">
            <a:off x="2514600" y="1860550"/>
            <a:ext cx="1257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categorical</a:t>
            </a:r>
            <a:endParaRPr lang="en-US" altLang="en-US" sz="1600" b="1">
              <a:solidFill>
                <a:schemeClr val="bg2"/>
              </a:solidFill>
            </a:endParaRPr>
          </a:p>
        </p:txBody>
      </p:sp>
      <p:sp>
        <p:nvSpPr>
          <p:cNvPr id="18437" name="Text Box 5">
            <a:extLst>
              <a:ext uri="{FF2B5EF4-FFF2-40B4-BE49-F238E27FC236}">
                <a16:creationId xmlns:a16="http://schemas.microsoft.com/office/drawing/2014/main" id="{3AA7411F-DFE3-436D-BA84-526B8817EBAC}"/>
              </a:ext>
            </a:extLst>
          </p:cNvPr>
          <p:cNvSpPr txBox="1">
            <a:spLocks noChangeArrowheads="1"/>
          </p:cNvSpPr>
          <p:nvPr/>
        </p:nvSpPr>
        <p:spPr bwMode="auto">
          <a:xfrm rot="19183191">
            <a:off x="3200400" y="1860550"/>
            <a:ext cx="1257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categorical</a:t>
            </a:r>
            <a:endParaRPr lang="en-US" altLang="en-US" sz="1600" b="1">
              <a:solidFill>
                <a:schemeClr val="bg2"/>
              </a:solidFill>
            </a:endParaRPr>
          </a:p>
        </p:txBody>
      </p:sp>
      <p:sp>
        <p:nvSpPr>
          <p:cNvPr id="18438" name="Text Box 6">
            <a:extLst>
              <a:ext uri="{FF2B5EF4-FFF2-40B4-BE49-F238E27FC236}">
                <a16:creationId xmlns:a16="http://schemas.microsoft.com/office/drawing/2014/main" id="{0C402974-0FBD-4DC9-AF79-9093D0B1FAE1}"/>
              </a:ext>
            </a:extLst>
          </p:cNvPr>
          <p:cNvSpPr txBox="1">
            <a:spLocks noChangeArrowheads="1"/>
          </p:cNvSpPr>
          <p:nvPr/>
        </p:nvSpPr>
        <p:spPr bwMode="auto">
          <a:xfrm rot="19183191">
            <a:off x="4038600" y="1860550"/>
            <a:ext cx="12779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continuous</a:t>
            </a:r>
            <a:endParaRPr lang="en-US" altLang="en-US" sz="1600" b="1">
              <a:solidFill>
                <a:schemeClr val="bg2"/>
              </a:solidFill>
            </a:endParaRPr>
          </a:p>
        </p:txBody>
      </p:sp>
      <p:sp>
        <p:nvSpPr>
          <p:cNvPr id="18439" name="Text Box 7">
            <a:extLst>
              <a:ext uri="{FF2B5EF4-FFF2-40B4-BE49-F238E27FC236}">
                <a16:creationId xmlns:a16="http://schemas.microsoft.com/office/drawing/2014/main" id="{76158243-3794-4375-BB46-B3B921E6565F}"/>
              </a:ext>
            </a:extLst>
          </p:cNvPr>
          <p:cNvSpPr txBox="1">
            <a:spLocks noChangeArrowheads="1"/>
          </p:cNvSpPr>
          <p:nvPr/>
        </p:nvSpPr>
        <p:spPr bwMode="auto">
          <a:xfrm rot="19183191">
            <a:off x="4800600" y="20129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class</a:t>
            </a:r>
            <a:endParaRPr lang="en-US" altLang="en-US" sz="1600" b="1">
              <a:solidFill>
                <a:schemeClr val="bg2"/>
              </a:solidFill>
            </a:endParaRPr>
          </a:p>
        </p:txBody>
      </p:sp>
      <p:sp>
        <p:nvSpPr>
          <p:cNvPr id="18440" name="Line 8">
            <a:extLst>
              <a:ext uri="{FF2B5EF4-FFF2-40B4-BE49-F238E27FC236}">
                <a16:creationId xmlns:a16="http://schemas.microsoft.com/office/drawing/2014/main" id="{F68E8748-156B-46B7-86C5-9981257C0CE2}"/>
              </a:ext>
            </a:extLst>
          </p:cNvPr>
          <p:cNvSpPr>
            <a:spLocks noChangeShapeType="1"/>
          </p:cNvSpPr>
          <p:nvPr/>
        </p:nvSpPr>
        <p:spPr bwMode="auto">
          <a:xfrm>
            <a:off x="9453564" y="3848100"/>
            <a:ext cx="242887"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41" name="Line 9">
            <a:extLst>
              <a:ext uri="{FF2B5EF4-FFF2-40B4-BE49-F238E27FC236}">
                <a16:creationId xmlns:a16="http://schemas.microsoft.com/office/drawing/2014/main" id="{F62036BB-7BE2-4552-B584-E95326C81B4A}"/>
              </a:ext>
            </a:extLst>
          </p:cNvPr>
          <p:cNvSpPr>
            <a:spLocks noChangeShapeType="1"/>
          </p:cNvSpPr>
          <p:nvPr/>
        </p:nvSpPr>
        <p:spPr bwMode="auto">
          <a:xfrm flipH="1">
            <a:off x="8323263" y="3848100"/>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42" name="Line 10">
            <a:extLst>
              <a:ext uri="{FF2B5EF4-FFF2-40B4-BE49-F238E27FC236}">
                <a16:creationId xmlns:a16="http://schemas.microsoft.com/office/drawing/2014/main" id="{45D45AE7-F16B-47A2-BC11-C92CF7ECF648}"/>
              </a:ext>
            </a:extLst>
          </p:cNvPr>
          <p:cNvSpPr>
            <a:spLocks noChangeShapeType="1"/>
          </p:cNvSpPr>
          <p:nvPr/>
        </p:nvSpPr>
        <p:spPr bwMode="auto">
          <a:xfrm flipH="1">
            <a:off x="7329489" y="3084514"/>
            <a:ext cx="403225" cy="52863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43" name="Line 11">
            <a:extLst>
              <a:ext uri="{FF2B5EF4-FFF2-40B4-BE49-F238E27FC236}">
                <a16:creationId xmlns:a16="http://schemas.microsoft.com/office/drawing/2014/main" id="{E0DA57E9-41B3-493E-9875-70CBA459FB67}"/>
              </a:ext>
            </a:extLst>
          </p:cNvPr>
          <p:cNvSpPr>
            <a:spLocks noChangeShapeType="1"/>
          </p:cNvSpPr>
          <p:nvPr/>
        </p:nvSpPr>
        <p:spPr bwMode="auto">
          <a:xfrm>
            <a:off x="8540750" y="3084514"/>
            <a:ext cx="484188" cy="52863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44" name="Line 12">
            <a:extLst>
              <a:ext uri="{FF2B5EF4-FFF2-40B4-BE49-F238E27FC236}">
                <a16:creationId xmlns:a16="http://schemas.microsoft.com/office/drawing/2014/main" id="{44AD0DF4-4F75-4985-8A2C-9E710651ABFC}"/>
              </a:ext>
            </a:extLst>
          </p:cNvPr>
          <p:cNvSpPr>
            <a:spLocks noChangeShapeType="1"/>
          </p:cNvSpPr>
          <p:nvPr/>
        </p:nvSpPr>
        <p:spPr bwMode="auto">
          <a:xfrm>
            <a:off x="7491413" y="2357438"/>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45" name="Line 13">
            <a:extLst>
              <a:ext uri="{FF2B5EF4-FFF2-40B4-BE49-F238E27FC236}">
                <a16:creationId xmlns:a16="http://schemas.microsoft.com/office/drawing/2014/main" id="{B06B595C-5314-48B1-BA56-8C11D531B6C3}"/>
              </a:ext>
            </a:extLst>
          </p:cNvPr>
          <p:cNvSpPr>
            <a:spLocks noChangeShapeType="1"/>
          </p:cNvSpPr>
          <p:nvPr/>
        </p:nvSpPr>
        <p:spPr bwMode="auto">
          <a:xfrm flipH="1">
            <a:off x="6118225" y="2357438"/>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46" name="Text Box 14">
            <a:extLst>
              <a:ext uri="{FF2B5EF4-FFF2-40B4-BE49-F238E27FC236}">
                <a16:creationId xmlns:a16="http://schemas.microsoft.com/office/drawing/2014/main" id="{38C1E836-6A96-4BEA-9DA9-466FDFB5BB8C}"/>
              </a:ext>
            </a:extLst>
          </p:cNvPr>
          <p:cNvSpPr txBox="1">
            <a:spLocks noChangeArrowheads="1"/>
          </p:cNvSpPr>
          <p:nvPr/>
        </p:nvSpPr>
        <p:spPr bwMode="auto">
          <a:xfrm>
            <a:off x="6635751" y="2093913"/>
            <a:ext cx="936625"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18447" name="Text Box 15">
            <a:extLst>
              <a:ext uri="{FF2B5EF4-FFF2-40B4-BE49-F238E27FC236}">
                <a16:creationId xmlns:a16="http://schemas.microsoft.com/office/drawing/2014/main" id="{EF6C5BAE-0D0E-454D-BFED-ED19B7AE88AC}"/>
              </a:ext>
            </a:extLst>
          </p:cNvPr>
          <p:cNvSpPr txBox="1">
            <a:spLocks noChangeArrowheads="1"/>
          </p:cNvSpPr>
          <p:nvPr/>
        </p:nvSpPr>
        <p:spPr bwMode="auto">
          <a:xfrm>
            <a:off x="7651750" y="2820988"/>
            <a:ext cx="935038"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18448" name="Text Box 16">
            <a:extLst>
              <a:ext uri="{FF2B5EF4-FFF2-40B4-BE49-F238E27FC236}">
                <a16:creationId xmlns:a16="http://schemas.microsoft.com/office/drawing/2014/main" id="{DA6FED0D-773E-471A-A55E-B1E365859EB0}"/>
              </a:ext>
            </a:extLst>
          </p:cNvPr>
          <p:cNvSpPr txBox="1">
            <a:spLocks noChangeArrowheads="1"/>
          </p:cNvSpPr>
          <p:nvPr/>
        </p:nvSpPr>
        <p:spPr bwMode="auto">
          <a:xfrm>
            <a:off x="8566151" y="3582988"/>
            <a:ext cx="968375"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18449" name="AutoShape 17">
            <a:extLst>
              <a:ext uri="{FF2B5EF4-FFF2-40B4-BE49-F238E27FC236}">
                <a16:creationId xmlns:a16="http://schemas.microsoft.com/office/drawing/2014/main" id="{AB0E025C-3DE3-4FA3-B821-E3C97668847E}"/>
              </a:ext>
            </a:extLst>
          </p:cNvPr>
          <p:cNvSpPr>
            <a:spLocks noChangeArrowheads="1"/>
          </p:cNvSpPr>
          <p:nvPr/>
        </p:nvSpPr>
        <p:spPr bwMode="auto">
          <a:xfrm>
            <a:off x="9493251" y="4371976"/>
            <a:ext cx="627063" cy="36671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50" name="Text Box 18">
            <a:extLst>
              <a:ext uri="{FF2B5EF4-FFF2-40B4-BE49-F238E27FC236}">
                <a16:creationId xmlns:a16="http://schemas.microsoft.com/office/drawing/2014/main" id="{01B3CEA4-1D9B-4234-B0FA-6B7D035AD97A}"/>
              </a:ext>
            </a:extLst>
          </p:cNvPr>
          <p:cNvSpPr txBox="1">
            <a:spLocks noChangeArrowheads="1"/>
          </p:cNvSpPr>
          <p:nvPr/>
        </p:nvSpPr>
        <p:spPr bwMode="auto">
          <a:xfrm>
            <a:off x="9417050" y="4371975"/>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18451" name="AutoShape 19">
            <a:extLst>
              <a:ext uri="{FF2B5EF4-FFF2-40B4-BE49-F238E27FC236}">
                <a16:creationId xmlns:a16="http://schemas.microsoft.com/office/drawing/2014/main" id="{4D0AF344-E98B-4C01-A75B-232B83973837}"/>
              </a:ext>
            </a:extLst>
          </p:cNvPr>
          <p:cNvSpPr>
            <a:spLocks noChangeArrowheads="1"/>
          </p:cNvSpPr>
          <p:nvPr/>
        </p:nvSpPr>
        <p:spPr bwMode="auto">
          <a:xfrm>
            <a:off x="8001000" y="4389439"/>
            <a:ext cx="654050" cy="3635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52" name="Text Box 20">
            <a:extLst>
              <a:ext uri="{FF2B5EF4-FFF2-40B4-BE49-F238E27FC236}">
                <a16:creationId xmlns:a16="http://schemas.microsoft.com/office/drawing/2014/main" id="{E05FB883-E4EC-4419-B2C9-1F579FD83283}"/>
              </a:ext>
            </a:extLst>
          </p:cNvPr>
          <p:cNvSpPr txBox="1">
            <a:spLocks noChangeArrowheads="1"/>
          </p:cNvSpPr>
          <p:nvPr/>
        </p:nvSpPr>
        <p:spPr bwMode="auto">
          <a:xfrm>
            <a:off x="8097838" y="43751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18453" name="AutoShape 21">
            <a:extLst>
              <a:ext uri="{FF2B5EF4-FFF2-40B4-BE49-F238E27FC236}">
                <a16:creationId xmlns:a16="http://schemas.microsoft.com/office/drawing/2014/main" id="{ED9AE77F-F812-4E5F-B682-18437DFEE24A}"/>
              </a:ext>
            </a:extLst>
          </p:cNvPr>
          <p:cNvSpPr>
            <a:spLocks noChangeArrowheads="1"/>
          </p:cNvSpPr>
          <p:nvPr/>
        </p:nvSpPr>
        <p:spPr bwMode="auto">
          <a:xfrm>
            <a:off x="5795963" y="2835276"/>
            <a:ext cx="685800" cy="347663"/>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54" name="Text Box 22">
            <a:extLst>
              <a:ext uri="{FF2B5EF4-FFF2-40B4-BE49-F238E27FC236}">
                <a16:creationId xmlns:a16="http://schemas.microsoft.com/office/drawing/2014/main" id="{7C4F02CD-EED2-4833-BB19-C133CBA2C041}"/>
              </a:ext>
            </a:extLst>
          </p:cNvPr>
          <p:cNvSpPr txBox="1">
            <a:spLocks noChangeArrowheads="1"/>
          </p:cNvSpPr>
          <p:nvPr/>
        </p:nvSpPr>
        <p:spPr bwMode="auto">
          <a:xfrm>
            <a:off x="5891213" y="2820988"/>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grpSp>
        <p:nvGrpSpPr>
          <p:cNvPr id="18455" name="Group 23">
            <a:extLst>
              <a:ext uri="{FF2B5EF4-FFF2-40B4-BE49-F238E27FC236}">
                <a16:creationId xmlns:a16="http://schemas.microsoft.com/office/drawing/2014/main" id="{78F8A544-1503-44EB-BEFD-0644E5F30F85}"/>
              </a:ext>
            </a:extLst>
          </p:cNvPr>
          <p:cNvGrpSpPr>
            <a:grpSpLocks/>
          </p:cNvGrpSpPr>
          <p:nvPr/>
        </p:nvGrpSpPr>
        <p:grpSpPr bwMode="auto">
          <a:xfrm>
            <a:off x="7042150" y="3582988"/>
            <a:ext cx="685800" cy="381000"/>
            <a:chOff x="4927" y="2340"/>
            <a:chExt cx="432" cy="240"/>
          </a:xfrm>
        </p:grpSpPr>
        <p:sp>
          <p:nvSpPr>
            <p:cNvPr id="18456" name="AutoShape 24">
              <a:extLst>
                <a:ext uri="{FF2B5EF4-FFF2-40B4-BE49-F238E27FC236}">
                  <a16:creationId xmlns:a16="http://schemas.microsoft.com/office/drawing/2014/main" id="{6A1FF3E8-4BF7-4196-B9AD-16094A93B852}"/>
                </a:ext>
              </a:extLst>
            </p:cNvPr>
            <p:cNvSpPr>
              <a:spLocks noChangeArrowheads="1"/>
            </p:cNvSpPr>
            <p:nvPr/>
          </p:nvSpPr>
          <p:spPr bwMode="auto">
            <a:xfrm>
              <a:off x="4927" y="2340"/>
              <a:ext cx="432" cy="24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57" name="Text Box 25">
              <a:extLst>
                <a:ext uri="{FF2B5EF4-FFF2-40B4-BE49-F238E27FC236}">
                  <a16:creationId xmlns:a16="http://schemas.microsoft.com/office/drawing/2014/main" id="{7675D4F4-D3C4-4B4C-A002-351C43A473A0}"/>
                </a:ext>
              </a:extLst>
            </p:cNvPr>
            <p:cNvSpPr txBox="1">
              <a:spLocks noChangeArrowheads="1"/>
            </p:cNvSpPr>
            <p:nvPr/>
          </p:nvSpPr>
          <p:spPr bwMode="auto">
            <a:xfrm>
              <a:off x="4975" y="2340"/>
              <a:ext cx="30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grpSp>
      <p:sp>
        <p:nvSpPr>
          <p:cNvPr id="18458" name="Text Box 26">
            <a:extLst>
              <a:ext uri="{FF2B5EF4-FFF2-40B4-BE49-F238E27FC236}">
                <a16:creationId xmlns:a16="http://schemas.microsoft.com/office/drawing/2014/main" id="{FB13CD9D-B666-41BF-802B-90C21B0076D4}"/>
              </a:ext>
            </a:extLst>
          </p:cNvPr>
          <p:cNvSpPr txBox="1">
            <a:spLocks noChangeArrowheads="1"/>
          </p:cNvSpPr>
          <p:nvPr/>
        </p:nvSpPr>
        <p:spPr bwMode="auto">
          <a:xfrm>
            <a:off x="6965950" y="3125788"/>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18459" name="Text Box 27">
            <a:extLst>
              <a:ext uri="{FF2B5EF4-FFF2-40B4-BE49-F238E27FC236}">
                <a16:creationId xmlns:a16="http://schemas.microsoft.com/office/drawing/2014/main" id="{831D7E1D-5C63-4FD2-9EF4-36541335D3A9}"/>
              </a:ext>
            </a:extLst>
          </p:cNvPr>
          <p:cNvSpPr txBox="1">
            <a:spLocks noChangeArrowheads="1"/>
          </p:cNvSpPr>
          <p:nvPr/>
        </p:nvSpPr>
        <p:spPr bwMode="auto">
          <a:xfrm>
            <a:off x="8718551" y="3049588"/>
            <a:ext cx="44291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No</a:t>
            </a:r>
            <a:endParaRPr lang="en-US" altLang="en-US" sz="1600">
              <a:solidFill>
                <a:schemeClr val="bg2"/>
              </a:solidFill>
            </a:endParaRPr>
          </a:p>
        </p:txBody>
      </p:sp>
      <p:sp>
        <p:nvSpPr>
          <p:cNvPr id="18460" name="Text Box 28">
            <a:extLst>
              <a:ext uri="{FF2B5EF4-FFF2-40B4-BE49-F238E27FC236}">
                <a16:creationId xmlns:a16="http://schemas.microsoft.com/office/drawing/2014/main" id="{371B4A0B-75B5-4C4C-A88E-DA849723EA60}"/>
              </a:ext>
            </a:extLst>
          </p:cNvPr>
          <p:cNvSpPr txBox="1">
            <a:spLocks noChangeArrowheads="1"/>
          </p:cNvSpPr>
          <p:nvPr/>
        </p:nvSpPr>
        <p:spPr bwMode="auto">
          <a:xfrm>
            <a:off x="5594351" y="2287588"/>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Married</a:t>
            </a:r>
            <a:r>
              <a:rPr lang="en-US" altLang="en-US" sz="1600">
                <a:solidFill>
                  <a:schemeClr val="bg2"/>
                </a:solidFill>
              </a:rPr>
              <a:t> </a:t>
            </a:r>
          </a:p>
        </p:txBody>
      </p:sp>
      <p:sp>
        <p:nvSpPr>
          <p:cNvPr id="18461" name="Text Box 29">
            <a:extLst>
              <a:ext uri="{FF2B5EF4-FFF2-40B4-BE49-F238E27FC236}">
                <a16:creationId xmlns:a16="http://schemas.microsoft.com/office/drawing/2014/main" id="{292E8610-36D0-4F68-A974-E03D487C4C05}"/>
              </a:ext>
            </a:extLst>
          </p:cNvPr>
          <p:cNvSpPr txBox="1">
            <a:spLocks noChangeArrowheads="1"/>
          </p:cNvSpPr>
          <p:nvPr/>
        </p:nvSpPr>
        <p:spPr bwMode="auto">
          <a:xfrm>
            <a:off x="7194550" y="2058989"/>
            <a:ext cx="139858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Single, Divorced</a:t>
            </a:r>
            <a:endParaRPr lang="en-US" altLang="en-US" sz="1600">
              <a:solidFill>
                <a:schemeClr val="bg2"/>
              </a:solidFill>
            </a:endParaRPr>
          </a:p>
        </p:txBody>
      </p:sp>
      <p:sp>
        <p:nvSpPr>
          <p:cNvPr id="18462" name="Text Box 30">
            <a:extLst>
              <a:ext uri="{FF2B5EF4-FFF2-40B4-BE49-F238E27FC236}">
                <a16:creationId xmlns:a16="http://schemas.microsoft.com/office/drawing/2014/main" id="{B650B4F4-1D32-4F96-8002-D5BD1D2C4F59}"/>
              </a:ext>
            </a:extLst>
          </p:cNvPr>
          <p:cNvSpPr txBox="1">
            <a:spLocks noChangeArrowheads="1"/>
          </p:cNvSpPr>
          <p:nvPr/>
        </p:nvSpPr>
        <p:spPr bwMode="auto">
          <a:xfrm>
            <a:off x="7800976" y="391318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18463" name="Text Box 31">
            <a:extLst>
              <a:ext uri="{FF2B5EF4-FFF2-40B4-BE49-F238E27FC236}">
                <a16:creationId xmlns:a16="http://schemas.microsoft.com/office/drawing/2014/main" id="{CC2B2665-E885-4D37-BBFC-E2F8E71691E5}"/>
              </a:ext>
            </a:extLst>
          </p:cNvPr>
          <p:cNvSpPr txBox="1">
            <a:spLocks noChangeArrowheads="1"/>
          </p:cNvSpPr>
          <p:nvPr/>
        </p:nvSpPr>
        <p:spPr bwMode="auto">
          <a:xfrm>
            <a:off x="9575801" y="391318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sp>
        <p:nvSpPr>
          <p:cNvPr id="18464" name="Text Box 32">
            <a:extLst>
              <a:ext uri="{FF2B5EF4-FFF2-40B4-BE49-F238E27FC236}">
                <a16:creationId xmlns:a16="http://schemas.microsoft.com/office/drawing/2014/main" id="{C8A080DD-60D9-42EB-B8EE-DEFA71664A79}"/>
              </a:ext>
            </a:extLst>
          </p:cNvPr>
          <p:cNvSpPr txBox="1">
            <a:spLocks noChangeArrowheads="1"/>
          </p:cNvSpPr>
          <p:nvPr/>
        </p:nvSpPr>
        <p:spPr bwMode="auto">
          <a:xfrm>
            <a:off x="5791200" y="5380038"/>
            <a:ext cx="441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b="1">
                <a:solidFill>
                  <a:srgbClr val="CC3300"/>
                </a:solidFill>
              </a:rPr>
              <a:t>There could be more than one tree that fits the same data!</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D4B60FE-4C42-404C-B111-874684F4E60E}"/>
              </a:ext>
            </a:extLst>
          </p:cNvPr>
          <p:cNvSpPr>
            <a:spLocks noGrp="1" noChangeArrowheads="1"/>
          </p:cNvSpPr>
          <p:nvPr>
            <p:ph type="title"/>
          </p:nvPr>
        </p:nvSpPr>
        <p:spPr/>
        <p:txBody>
          <a:bodyPr/>
          <a:lstStyle/>
          <a:p>
            <a:r>
              <a:rPr lang="en-US" altLang="en-US" b="1" dirty="0">
                <a:latin typeface="Georgia" panose="02040502050405020303" pitchFamily="18" charset="0"/>
              </a:rPr>
              <a:t>Decision Tree Classification Task</a:t>
            </a:r>
          </a:p>
        </p:txBody>
      </p:sp>
      <p:graphicFrame>
        <p:nvGraphicFramePr>
          <p:cNvPr id="19459" name="Object 3">
            <a:extLst>
              <a:ext uri="{FF2B5EF4-FFF2-40B4-BE49-F238E27FC236}">
                <a16:creationId xmlns:a16="http://schemas.microsoft.com/office/drawing/2014/main" id="{C175D2F5-9CAF-40CD-A980-38A1C971BE19}"/>
              </a:ext>
            </a:extLst>
          </p:cNvPr>
          <p:cNvGraphicFramePr>
            <a:graphicFrameLocks noGrp="1" noChangeAspect="1"/>
          </p:cNvGraphicFramePr>
          <p:nvPr>
            <p:ph idx="1"/>
            <p:extLst>
              <p:ext uri="{D42A27DB-BD31-4B8C-83A1-F6EECF244321}">
                <p14:modId xmlns:p14="http://schemas.microsoft.com/office/powerpoint/2010/main" val="3781391293"/>
              </p:ext>
            </p:extLst>
          </p:nvPr>
        </p:nvGraphicFramePr>
        <p:xfrm>
          <a:off x="1347593" y="1325805"/>
          <a:ext cx="8935889" cy="5885767"/>
        </p:xfrm>
        <a:graphic>
          <a:graphicData uri="http://schemas.openxmlformats.org/presentationml/2006/ole">
            <mc:AlternateContent xmlns:mc="http://schemas.openxmlformats.org/markup-compatibility/2006">
              <mc:Choice xmlns:v="urn:schemas-microsoft-com:vml" Requires="v">
                <p:oleObj name="Visio" r:id="rId2" imgW="8424875" imgH="6279741" progId="Visio.Drawing.6">
                  <p:embed/>
                </p:oleObj>
              </mc:Choice>
              <mc:Fallback>
                <p:oleObj name="Visio" r:id="rId2" imgW="8424875" imgH="6279741" progId="Visio.Drawing.6">
                  <p:embed/>
                  <p:pic>
                    <p:nvPicPr>
                      <p:cNvPr id="19459" name="Object 3">
                        <a:extLst>
                          <a:ext uri="{FF2B5EF4-FFF2-40B4-BE49-F238E27FC236}">
                            <a16:creationId xmlns:a16="http://schemas.microsoft.com/office/drawing/2014/main" id="{C175D2F5-9CAF-40CD-A980-38A1C971B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593" y="1325805"/>
                        <a:ext cx="8935889" cy="5885767"/>
                      </a:xfrm>
                      <a:prstGeom prst="rect">
                        <a:avLst/>
                      </a:prstGeom>
                      <a:noFill/>
                      <a:ln>
                        <a:noFill/>
                      </a:ln>
                      <a:effectLst/>
                    </p:spPr>
                  </p:pic>
                </p:oleObj>
              </mc:Fallback>
            </mc:AlternateContent>
          </a:graphicData>
        </a:graphic>
      </p:graphicFrame>
      <p:sp>
        <p:nvSpPr>
          <p:cNvPr id="19460" name="Line 4">
            <a:extLst>
              <a:ext uri="{FF2B5EF4-FFF2-40B4-BE49-F238E27FC236}">
                <a16:creationId xmlns:a16="http://schemas.microsoft.com/office/drawing/2014/main" id="{1E87C7AC-893C-4332-9ED4-7B1E2629C3BE}"/>
              </a:ext>
            </a:extLst>
          </p:cNvPr>
          <p:cNvSpPr>
            <a:spLocks noChangeShapeType="1"/>
          </p:cNvSpPr>
          <p:nvPr/>
        </p:nvSpPr>
        <p:spPr bwMode="auto">
          <a:xfrm flipH="1" flipV="1">
            <a:off x="7543800" y="4724400"/>
            <a:ext cx="0" cy="68580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461" name="Text Box 5">
            <a:extLst>
              <a:ext uri="{FF2B5EF4-FFF2-40B4-BE49-F238E27FC236}">
                <a16:creationId xmlns:a16="http://schemas.microsoft.com/office/drawing/2014/main" id="{28FC2E4A-13F2-4A64-AE2B-B4AA42BE3D47}"/>
              </a:ext>
            </a:extLst>
          </p:cNvPr>
          <p:cNvSpPr txBox="1">
            <a:spLocks noChangeArrowheads="1"/>
          </p:cNvSpPr>
          <p:nvPr/>
        </p:nvSpPr>
        <p:spPr bwMode="auto">
          <a:xfrm>
            <a:off x="8610600" y="4114801"/>
            <a:ext cx="12192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400" b="1"/>
              <a:t>Decision Tree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1DBCB56-0D14-4F09-8FB7-3B268DE0F31F}"/>
              </a:ext>
            </a:extLst>
          </p:cNvPr>
          <p:cNvSpPr>
            <a:spLocks noGrp="1" noChangeArrowheads="1"/>
          </p:cNvSpPr>
          <p:nvPr>
            <p:ph type="title"/>
          </p:nvPr>
        </p:nvSpPr>
        <p:spPr/>
        <p:txBody>
          <a:bodyPr>
            <a:normAutofit/>
          </a:bodyPr>
          <a:lstStyle/>
          <a:p>
            <a:r>
              <a:rPr lang="en-US" altLang="en-US" b="1" dirty="0">
                <a:latin typeface="Georgia" panose="02040502050405020303" pitchFamily="18" charset="0"/>
              </a:rPr>
              <a:t>Apply Model to Test Data</a:t>
            </a:r>
          </a:p>
        </p:txBody>
      </p:sp>
      <p:grpSp>
        <p:nvGrpSpPr>
          <p:cNvPr id="20483" name="Group 3">
            <a:extLst>
              <a:ext uri="{FF2B5EF4-FFF2-40B4-BE49-F238E27FC236}">
                <a16:creationId xmlns:a16="http://schemas.microsoft.com/office/drawing/2014/main" id="{9A105852-36C4-4B00-987D-CD0750218E22}"/>
              </a:ext>
            </a:extLst>
          </p:cNvPr>
          <p:cNvGrpSpPr>
            <a:grpSpLocks/>
          </p:cNvGrpSpPr>
          <p:nvPr/>
        </p:nvGrpSpPr>
        <p:grpSpPr bwMode="auto">
          <a:xfrm>
            <a:off x="2209800" y="2797176"/>
            <a:ext cx="4267200" cy="3298825"/>
            <a:chOff x="384" y="1584"/>
            <a:chExt cx="2451" cy="1694"/>
          </a:xfrm>
        </p:grpSpPr>
        <p:sp>
          <p:nvSpPr>
            <p:cNvPr id="20484" name="Line 4">
              <a:extLst>
                <a:ext uri="{FF2B5EF4-FFF2-40B4-BE49-F238E27FC236}">
                  <a16:creationId xmlns:a16="http://schemas.microsoft.com/office/drawing/2014/main" id="{16991BC4-5941-4C98-9E49-F08928118465}"/>
                </a:ext>
              </a:extLst>
            </p:cNvPr>
            <p:cNvSpPr>
              <a:spLocks noChangeShapeType="1"/>
            </p:cNvSpPr>
            <p:nvPr/>
          </p:nvSpPr>
          <p:spPr bwMode="auto">
            <a:xfrm>
              <a:off x="1655" y="2708"/>
              <a:ext cx="153"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85" name="Line 5">
              <a:extLst>
                <a:ext uri="{FF2B5EF4-FFF2-40B4-BE49-F238E27FC236}">
                  <a16:creationId xmlns:a16="http://schemas.microsoft.com/office/drawing/2014/main" id="{81A55C5E-2AD4-458D-AE40-97F05BB7165F}"/>
                </a:ext>
              </a:extLst>
            </p:cNvPr>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86" name="Line 6">
              <a:extLst>
                <a:ext uri="{FF2B5EF4-FFF2-40B4-BE49-F238E27FC236}">
                  <a16:creationId xmlns:a16="http://schemas.microsoft.com/office/drawing/2014/main" id="{8ABDA2F3-F1DF-4719-80E8-E267537C3BBA}"/>
                </a:ext>
              </a:extLst>
            </p:cNvPr>
            <p:cNvSpPr>
              <a:spLocks noChangeShapeType="1"/>
            </p:cNvSpPr>
            <p:nvPr/>
          </p:nvSpPr>
          <p:spPr bwMode="auto">
            <a:xfrm flipH="1">
              <a:off x="1350" y="2208"/>
              <a:ext cx="254"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87" name="Line 7">
              <a:extLst>
                <a:ext uri="{FF2B5EF4-FFF2-40B4-BE49-F238E27FC236}">
                  <a16:creationId xmlns:a16="http://schemas.microsoft.com/office/drawing/2014/main" id="{E7175FBC-2016-45CF-8FC5-8B105F045B22}"/>
                </a:ext>
              </a:extLst>
            </p:cNvPr>
            <p:cNvSpPr>
              <a:spLocks noChangeShapeType="1"/>
            </p:cNvSpPr>
            <p:nvPr/>
          </p:nvSpPr>
          <p:spPr bwMode="auto">
            <a:xfrm>
              <a:off x="2113" y="2208"/>
              <a:ext cx="305"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88" name="Line 8">
              <a:extLst>
                <a:ext uri="{FF2B5EF4-FFF2-40B4-BE49-F238E27FC236}">
                  <a16:creationId xmlns:a16="http://schemas.microsoft.com/office/drawing/2014/main" id="{CA9E993E-A2AC-4213-AD96-8F2D481DBC5A}"/>
                </a:ext>
              </a:extLst>
            </p:cNvPr>
            <p:cNvSpPr>
              <a:spLocks noChangeShapeType="1"/>
            </p:cNvSpPr>
            <p:nvPr/>
          </p:nvSpPr>
          <p:spPr bwMode="auto">
            <a:xfrm>
              <a:off x="1452"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89" name="Line 9">
              <a:extLst>
                <a:ext uri="{FF2B5EF4-FFF2-40B4-BE49-F238E27FC236}">
                  <a16:creationId xmlns:a16="http://schemas.microsoft.com/office/drawing/2014/main" id="{1ED82684-01AD-42E4-AB49-089514635121}"/>
                </a:ext>
              </a:extLst>
            </p:cNvPr>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0" name="Text Box 10">
              <a:extLst>
                <a:ext uri="{FF2B5EF4-FFF2-40B4-BE49-F238E27FC236}">
                  <a16:creationId xmlns:a16="http://schemas.microsoft.com/office/drawing/2014/main" id="{A2293E5E-381E-438C-9D35-33C94AC5EAE9}"/>
                </a:ext>
              </a:extLst>
            </p:cNvPr>
            <p:cNvSpPr txBox="1">
              <a:spLocks noChangeArrowheads="1"/>
            </p:cNvSpPr>
            <p:nvPr/>
          </p:nvSpPr>
          <p:spPr bwMode="auto">
            <a:xfrm>
              <a:off x="913" y="1584"/>
              <a:ext cx="59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0491" name="Text Box 11">
              <a:extLst>
                <a:ext uri="{FF2B5EF4-FFF2-40B4-BE49-F238E27FC236}">
                  <a16:creationId xmlns:a16="http://schemas.microsoft.com/office/drawing/2014/main" id="{CE7B8C3D-4F55-4475-B313-3BD54A194FA3}"/>
                </a:ext>
              </a:extLst>
            </p:cNvPr>
            <p:cNvSpPr txBox="1">
              <a:spLocks noChangeArrowheads="1"/>
            </p:cNvSpPr>
            <p:nvPr/>
          </p:nvSpPr>
          <p:spPr bwMode="auto">
            <a:xfrm>
              <a:off x="1553" y="2042"/>
              <a:ext cx="589"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0492" name="Text Box 12">
              <a:extLst>
                <a:ext uri="{FF2B5EF4-FFF2-40B4-BE49-F238E27FC236}">
                  <a16:creationId xmlns:a16="http://schemas.microsoft.com/office/drawing/2014/main" id="{DEE094D7-7633-4889-AB45-E3C684BFFD65}"/>
                </a:ext>
              </a:extLst>
            </p:cNvPr>
            <p:cNvSpPr txBox="1">
              <a:spLocks noChangeArrowheads="1"/>
            </p:cNvSpPr>
            <p:nvPr/>
          </p:nvSpPr>
          <p:spPr bwMode="auto">
            <a:xfrm>
              <a:off x="1096" y="2541"/>
              <a:ext cx="61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0493" name="AutoShape 13">
              <a:extLst>
                <a:ext uri="{FF2B5EF4-FFF2-40B4-BE49-F238E27FC236}">
                  <a16:creationId xmlns:a16="http://schemas.microsoft.com/office/drawing/2014/main" id="{7D1E1BD9-204B-4B2C-ADC9-CB65F1296E94}"/>
                </a:ext>
              </a:extLst>
            </p:cNvPr>
            <p:cNvSpPr>
              <a:spLocks noChangeArrowheads="1"/>
            </p:cNvSpPr>
            <p:nvPr/>
          </p:nvSpPr>
          <p:spPr bwMode="auto">
            <a:xfrm>
              <a:off x="1680" y="3038"/>
              <a:ext cx="395" cy="231"/>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4" name="Text Box 14">
              <a:extLst>
                <a:ext uri="{FF2B5EF4-FFF2-40B4-BE49-F238E27FC236}">
                  <a16:creationId xmlns:a16="http://schemas.microsoft.com/office/drawing/2014/main" id="{9B1EDF69-57A3-4769-A928-49683D4D50B9}"/>
                </a:ext>
              </a:extLst>
            </p:cNvPr>
            <p:cNvSpPr txBox="1">
              <a:spLocks noChangeArrowheads="1"/>
            </p:cNvSpPr>
            <p:nvPr/>
          </p:nvSpPr>
          <p:spPr bwMode="auto">
            <a:xfrm>
              <a:off x="1632" y="3038"/>
              <a:ext cx="43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0495" name="AutoShape 15">
              <a:extLst>
                <a:ext uri="{FF2B5EF4-FFF2-40B4-BE49-F238E27FC236}">
                  <a16:creationId xmlns:a16="http://schemas.microsoft.com/office/drawing/2014/main" id="{DDEC45A0-DF68-47F8-B94A-FA2338A67C15}"/>
                </a:ext>
              </a:extLst>
            </p:cNvPr>
            <p:cNvSpPr>
              <a:spLocks noChangeArrowheads="1"/>
            </p:cNvSpPr>
            <p:nvPr/>
          </p:nvSpPr>
          <p:spPr bwMode="auto">
            <a:xfrm>
              <a:off x="740" y="3049"/>
              <a:ext cx="412" cy="22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6" name="Text Box 16">
              <a:extLst>
                <a:ext uri="{FF2B5EF4-FFF2-40B4-BE49-F238E27FC236}">
                  <a16:creationId xmlns:a16="http://schemas.microsoft.com/office/drawing/2014/main" id="{C852DDAB-CE6E-4DA6-A990-CDDBE7C1A980}"/>
                </a:ext>
              </a:extLst>
            </p:cNvPr>
            <p:cNvSpPr txBox="1">
              <a:spLocks noChangeArrowheads="1"/>
            </p:cNvSpPr>
            <p:nvPr/>
          </p:nvSpPr>
          <p:spPr bwMode="auto">
            <a:xfrm>
              <a:off x="814" y="3040"/>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0497" name="AutoShape 17">
              <a:extLst>
                <a:ext uri="{FF2B5EF4-FFF2-40B4-BE49-F238E27FC236}">
                  <a16:creationId xmlns:a16="http://schemas.microsoft.com/office/drawing/2014/main" id="{EE9E19BF-68AF-4AA5-B377-E2AD872CC49E}"/>
                </a:ext>
              </a:extLst>
            </p:cNvPr>
            <p:cNvSpPr>
              <a:spLocks noChangeArrowheads="1"/>
            </p:cNvSpPr>
            <p:nvPr/>
          </p:nvSpPr>
          <p:spPr bwMode="auto">
            <a:xfrm>
              <a:off x="384" y="2051"/>
              <a:ext cx="432" cy="21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98" name="Text Box 18">
              <a:extLst>
                <a:ext uri="{FF2B5EF4-FFF2-40B4-BE49-F238E27FC236}">
                  <a16:creationId xmlns:a16="http://schemas.microsoft.com/office/drawing/2014/main" id="{16CBB149-64B7-4DEC-A241-ACA49A310327}"/>
                </a:ext>
              </a:extLst>
            </p:cNvPr>
            <p:cNvSpPr txBox="1">
              <a:spLocks noChangeArrowheads="1"/>
            </p:cNvSpPr>
            <p:nvPr/>
          </p:nvSpPr>
          <p:spPr bwMode="auto">
            <a:xfrm>
              <a:off x="458" y="2042"/>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0499" name="AutoShape 19">
              <a:extLst>
                <a:ext uri="{FF2B5EF4-FFF2-40B4-BE49-F238E27FC236}">
                  <a16:creationId xmlns:a16="http://schemas.microsoft.com/office/drawing/2014/main" id="{33299C25-00F7-4384-91C9-2B139E7DA12B}"/>
                </a:ext>
              </a:extLst>
            </p:cNvPr>
            <p:cNvSpPr>
              <a:spLocks noChangeArrowheads="1"/>
            </p:cNvSpPr>
            <p:nvPr/>
          </p:nvSpPr>
          <p:spPr bwMode="auto">
            <a:xfrm>
              <a:off x="2208" y="2558"/>
              <a:ext cx="432" cy="24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500" name="Text Box 20">
              <a:extLst>
                <a:ext uri="{FF2B5EF4-FFF2-40B4-BE49-F238E27FC236}">
                  <a16:creationId xmlns:a16="http://schemas.microsoft.com/office/drawing/2014/main" id="{F4B466C6-1B12-4230-9DD0-C27B6D13C615}"/>
                </a:ext>
              </a:extLst>
            </p:cNvPr>
            <p:cNvSpPr txBox="1">
              <a:spLocks noChangeArrowheads="1"/>
            </p:cNvSpPr>
            <p:nvPr/>
          </p:nvSpPr>
          <p:spPr bwMode="auto">
            <a:xfrm>
              <a:off x="2270" y="2558"/>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0501" name="Text Box 21">
              <a:extLst>
                <a:ext uri="{FF2B5EF4-FFF2-40B4-BE49-F238E27FC236}">
                  <a16:creationId xmlns:a16="http://schemas.microsoft.com/office/drawing/2014/main" id="{1B1330A5-1572-40B4-9198-E30715A92349}"/>
                </a:ext>
              </a:extLst>
            </p:cNvPr>
            <p:cNvSpPr txBox="1">
              <a:spLocks noChangeArrowheads="1"/>
            </p:cNvSpPr>
            <p:nvPr/>
          </p:nvSpPr>
          <p:spPr bwMode="auto">
            <a:xfrm>
              <a:off x="484" y="1750"/>
              <a:ext cx="3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0502" name="Text Box 22">
              <a:extLst>
                <a:ext uri="{FF2B5EF4-FFF2-40B4-BE49-F238E27FC236}">
                  <a16:creationId xmlns:a16="http://schemas.microsoft.com/office/drawing/2014/main" id="{34832BEF-820C-4C22-AEBF-6F54AFFB47C7}"/>
                </a:ext>
              </a:extLst>
            </p:cNvPr>
            <p:cNvSpPr txBox="1">
              <a:spLocks noChangeArrowheads="1"/>
            </p:cNvSpPr>
            <p:nvPr/>
          </p:nvSpPr>
          <p:spPr bwMode="auto">
            <a:xfrm>
              <a:off x="1654" y="1750"/>
              <a:ext cx="25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No</a:t>
              </a:r>
              <a:endParaRPr lang="en-US" altLang="en-US" sz="1600">
                <a:solidFill>
                  <a:schemeClr val="bg2"/>
                </a:solidFill>
              </a:endParaRPr>
            </a:p>
          </p:txBody>
        </p:sp>
        <p:sp>
          <p:nvSpPr>
            <p:cNvPr id="20503" name="Text Box 23">
              <a:extLst>
                <a:ext uri="{FF2B5EF4-FFF2-40B4-BE49-F238E27FC236}">
                  <a16:creationId xmlns:a16="http://schemas.microsoft.com/office/drawing/2014/main" id="{0F79635F-3F4E-4F6B-B8B8-64E36E82D1DC}"/>
                </a:ext>
              </a:extLst>
            </p:cNvPr>
            <p:cNvSpPr txBox="1">
              <a:spLocks noChangeArrowheads="1"/>
            </p:cNvSpPr>
            <p:nvPr/>
          </p:nvSpPr>
          <p:spPr bwMode="auto">
            <a:xfrm>
              <a:off x="2301" y="2232"/>
              <a:ext cx="53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Married</a:t>
              </a:r>
              <a:r>
                <a:rPr lang="en-US" altLang="en-US" sz="1600">
                  <a:solidFill>
                    <a:schemeClr val="bg2"/>
                  </a:solidFill>
                </a:rPr>
                <a:t> </a:t>
              </a:r>
            </a:p>
          </p:txBody>
        </p:sp>
        <p:sp>
          <p:nvSpPr>
            <p:cNvPr id="20504" name="Text Box 24">
              <a:extLst>
                <a:ext uri="{FF2B5EF4-FFF2-40B4-BE49-F238E27FC236}">
                  <a16:creationId xmlns:a16="http://schemas.microsoft.com/office/drawing/2014/main" id="{0BCD82FD-2BC6-4BD6-B57F-763CFDBF9E3A}"/>
                </a:ext>
              </a:extLst>
            </p:cNvPr>
            <p:cNvSpPr txBox="1">
              <a:spLocks noChangeArrowheads="1"/>
            </p:cNvSpPr>
            <p:nvPr/>
          </p:nvSpPr>
          <p:spPr bwMode="auto">
            <a:xfrm>
              <a:off x="945" y="2250"/>
              <a:ext cx="95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Single, Divorced</a:t>
              </a:r>
              <a:endParaRPr lang="en-US" altLang="en-US" sz="1600">
                <a:solidFill>
                  <a:schemeClr val="bg2"/>
                </a:solidFill>
              </a:endParaRPr>
            </a:p>
          </p:txBody>
        </p:sp>
        <p:sp>
          <p:nvSpPr>
            <p:cNvPr id="20505" name="Text Box 25">
              <a:extLst>
                <a:ext uri="{FF2B5EF4-FFF2-40B4-BE49-F238E27FC236}">
                  <a16:creationId xmlns:a16="http://schemas.microsoft.com/office/drawing/2014/main" id="{FFA77A78-813F-4227-A131-E7298DBE6EAC}"/>
                </a:ext>
              </a:extLst>
            </p:cNvPr>
            <p:cNvSpPr txBox="1">
              <a:spLocks noChangeArrowheads="1"/>
            </p:cNvSpPr>
            <p:nvPr/>
          </p:nvSpPr>
          <p:spPr bwMode="auto">
            <a:xfrm>
              <a:off x="654"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0506" name="Text Box 26">
              <a:extLst>
                <a:ext uri="{FF2B5EF4-FFF2-40B4-BE49-F238E27FC236}">
                  <a16:creationId xmlns:a16="http://schemas.microsoft.com/office/drawing/2014/main" id="{604EC2E5-7DDD-4336-BF54-7794EEE64623}"/>
                </a:ext>
              </a:extLst>
            </p:cNvPr>
            <p:cNvSpPr txBox="1">
              <a:spLocks noChangeArrowheads="1"/>
            </p:cNvSpPr>
            <p:nvPr/>
          </p:nvSpPr>
          <p:spPr bwMode="auto">
            <a:xfrm>
              <a:off x="1772"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pSp>
      <p:graphicFrame>
        <p:nvGraphicFramePr>
          <p:cNvPr id="20507" name="Object 27">
            <a:extLst>
              <a:ext uri="{FF2B5EF4-FFF2-40B4-BE49-F238E27FC236}">
                <a16:creationId xmlns:a16="http://schemas.microsoft.com/office/drawing/2014/main" id="{2770490A-C2D3-45B2-9BAF-29319962BECA}"/>
              </a:ext>
            </a:extLst>
          </p:cNvPr>
          <p:cNvGraphicFramePr>
            <a:graphicFrameLocks noChangeAspect="1"/>
          </p:cNvGraphicFramePr>
          <p:nvPr/>
        </p:nvGraphicFramePr>
        <p:xfrm>
          <a:off x="6477001" y="2035176"/>
          <a:ext cx="3343275" cy="1133475"/>
        </p:xfrm>
        <a:graphic>
          <a:graphicData uri="http://schemas.openxmlformats.org/presentationml/2006/ole">
            <mc:AlternateContent xmlns:mc="http://schemas.openxmlformats.org/markup-compatibility/2006">
              <mc:Choice xmlns:v="urn:schemas-microsoft-com:vml" Requires="v">
                <p:oleObj name="Document" r:id="rId2" imgW="4651200" imgH="1576440" progId="Word.Document.8">
                  <p:embed/>
                </p:oleObj>
              </mc:Choice>
              <mc:Fallback>
                <p:oleObj name="Document" r:id="rId2" imgW="4651200" imgH="1576440" progId="Word.Document.8">
                  <p:embed/>
                  <p:pic>
                    <p:nvPicPr>
                      <p:cNvPr id="20507" name="Object 27">
                        <a:extLst>
                          <a:ext uri="{FF2B5EF4-FFF2-40B4-BE49-F238E27FC236}">
                            <a16:creationId xmlns:a16="http://schemas.microsoft.com/office/drawing/2014/main" id="{2770490A-C2D3-45B2-9BAF-29319962B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2035176"/>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8" name="Text Box 28">
            <a:extLst>
              <a:ext uri="{FF2B5EF4-FFF2-40B4-BE49-F238E27FC236}">
                <a16:creationId xmlns:a16="http://schemas.microsoft.com/office/drawing/2014/main" id="{8643349C-C72B-4DD7-96C7-8313408A037D}"/>
              </a:ext>
            </a:extLst>
          </p:cNvPr>
          <p:cNvSpPr txBox="1">
            <a:spLocks noChangeArrowheads="1"/>
          </p:cNvSpPr>
          <p:nvPr/>
        </p:nvSpPr>
        <p:spPr bwMode="auto">
          <a:xfrm>
            <a:off x="6324600" y="15779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0509" name="Text Box 29">
            <a:extLst>
              <a:ext uri="{FF2B5EF4-FFF2-40B4-BE49-F238E27FC236}">
                <a16:creationId xmlns:a16="http://schemas.microsoft.com/office/drawing/2014/main" id="{0A88993D-0179-499C-A00A-ECEA1E23D086}"/>
              </a:ext>
            </a:extLst>
          </p:cNvPr>
          <p:cNvSpPr txBox="1">
            <a:spLocks noChangeArrowheads="1"/>
          </p:cNvSpPr>
          <p:nvPr/>
        </p:nvSpPr>
        <p:spPr bwMode="auto">
          <a:xfrm>
            <a:off x="2514600" y="1882775"/>
            <a:ext cx="3429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lnSpc>
                <a:spcPct val="80000"/>
              </a:lnSpc>
              <a:spcBef>
                <a:spcPct val="20000"/>
              </a:spcBef>
              <a:buClr>
                <a:schemeClr val="accent2"/>
              </a:buClr>
              <a:buSzPct val="75000"/>
              <a:buFont typeface="Monotype Sorts" pitchFamily="2" charset="2"/>
              <a:buNone/>
            </a:pPr>
            <a:r>
              <a:rPr lang="en-US" altLang="en-US" sz="2000"/>
              <a:t>Start from the root of tree.</a:t>
            </a:r>
          </a:p>
        </p:txBody>
      </p:sp>
      <p:sp>
        <p:nvSpPr>
          <p:cNvPr id="20510" name="Line 30">
            <a:extLst>
              <a:ext uri="{FF2B5EF4-FFF2-40B4-BE49-F238E27FC236}">
                <a16:creationId xmlns:a16="http://schemas.microsoft.com/office/drawing/2014/main" id="{6CFC8F90-83C4-4EAA-A428-3397CC2EFE30}"/>
              </a:ext>
            </a:extLst>
          </p:cNvPr>
          <p:cNvSpPr>
            <a:spLocks noChangeShapeType="1"/>
          </p:cNvSpPr>
          <p:nvPr/>
        </p:nvSpPr>
        <p:spPr bwMode="auto">
          <a:xfrm>
            <a:off x="3657600" y="2263775"/>
            <a:ext cx="0" cy="457200"/>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39ED7A3-1E9A-435E-A75A-F67F264785E4}"/>
              </a:ext>
            </a:extLst>
          </p:cNvPr>
          <p:cNvSpPr>
            <a:spLocks noGrp="1" noChangeArrowheads="1"/>
          </p:cNvSpPr>
          <p:nvPr>
            <p:ph type="title"/>
          </p:nvPr>
        </p:nvSpPr>
        <p:spPr/>
        <p:txBody>
          <a:bodyPr>
            <a:normAutofit/>
          </a:bodyPr>
          <a:lstStyle/>
          <a:p>
            <a:r>
              <a:rPr lang="en-US" altLang="en-US" b="1" dirty="0">
                <a:latin typeface="Georgia" panose="02040502050405020303" pitchFamily="18" charset="0"/>
              </a:rPr>
              <a:t>Apply Model to Test Data</a:t>
            </a:r>
          </a:p>
        </p:txBody>
      </p:sp>
      <p:grpSp>
        <p:nvGrpSpPr>
          <p:cNvPr id="21507" name="Group 3">
            <a:extLst>
              <a:ext uri="{FF2B5EF4-FFF2-40B4-BE49-F238E27FC236}">
                <a16:creationId xmlns:a16="http://schemas.microsoft.com/office/drawing/2014/main" id="{6AA0BF2D-3CFF-489C-95C7-EF4A190ADA47}"/>
              </a:ext>
            </a:extLst>
          </p:cNvPr>
          <p:cNvGrpSpPr>
            <a:grpSpLocks/>
          </p:cNvGrpSpPr>
          <p:nvPr/>
        </p:nvGrpSpPr>
        <p:grpSpPr bwMode="auto">
          <a:xfrm>
            <a:off x="2209800" y="2797176"/>
            <a:ext cx="4267200" cy="3298825"/>
            <a:chOff x="384" y="1584"/>
            <a:chExt cx="2451" cy="1694"/>
          </a:xfrm>
        </p:grpSpPr>
        <p:sp>
          <p:nvSpPr>
            <p:cNvPr id="21508" name="Line 4">
              <a:extLst>
                <a:ext uri="{FF2B5EF4-FFF2-40B4-BE49-F238E27FC236}">
                  <a16:creationId xmlns:a16="http://schemas.microsoft.com/office/drawing/2014/main" id="{C69C5777-5B6F-4406-BD83-088C4FA13A68}"/>
                </a:ext>
              </a:extLst>
            </p:cNvPr>
            <p:cNvSpPr>
              <a:spLocks noChangeShapeType="1"/>
            </p:cNvSpPr>
            <p:nvPr/>
          </p:nvSpPr>
          <p:spPr bwMode="auto">
            <a:xfrm>
              <a:off x="1655" y="2708"/>
              <a:ext cx="153"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09" name="Line 5">
              <a:extLst>
                <a:ext uri="{FF2B5EF4-FFF2-40B4-BE49-F238E27FC236}">
                  <a16:creationId xmlns:a16="http://schemas.microsoft.com/office/drawing/2014/main" id="{AA40A291-D060-44B6-AB66-C50ADA5F1D8F}"/>
                </a:ext>
              </a:extLst>
            </p:cNvPr>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0" name="Line 6">
              <a:extLst>
                <a:ext uri="{FF2B5EF4-FFF2-40B4-BE49-F238E27FC236}">
                  <a16:creationId xmlns:a16="http://schemas.microsoft.com/office/drawing/2014/main" id="{C53ED259-E6B4-4FD8-95D1-5DCAA0FF9501}"/>
                </a:ext>
              </a:extLst>
            </p:cNvPr>
            <p:cNvSpPr>
              <a:spLocks noChangeShapeType="1"/>
            </p:cNvSpPr>
            <p:nvPr/>
          </p:nvSpPr>
          <p:spPr bwMode="auto">
            <a:xfrm flipH="1">
              <a:off x="1350" y="2208"/>
              <a:ext cx="254"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1" name="Line 7">
              <a:extLst>
                <a:ext uri="{FF2B5EF4-FFF2-40B4-BE49-F238E27FC236}">
                  <a16:creationId xmlns:a16="http://schemas.microsoft.com/office/drawing/2014/main" id="{F1D1B0EA-547D-48CB-ADEA-A53B399B4ED4}"/>
                </a:ext>
              </a:extLst>
            </p:cNvPr>
            <p:cNvSpPr>
              <a:spLocks noChangeShapeType="1"/>
            </p:cNvSpPr>
            <p:nvPr/>
          </p:nvSpPr>
          <p:spPr bwMode="auto">
            <a:xfrm>
              <a:off x="2113" y="2208"/>
              <a:ext cx="305"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2" name="Line 8">
              <a:extLst>
                <a:ext uri="{FF2B5EF4-FFF2-40B4-BE49-F238E27FC236}">
                  <a16:creationId xmlns:a16="http://schemas.microsoft.com/office/drawing/2014/main" id="{A0E3E5C3-AD01-436D-A44A-B6633F0C206C}"/>
                </a:ext>
              </a:extLst>
            </p:cNvPr>
            <p:cNvSpPr>
              <a:spLocks noChangeShapeType="1"/>
            </p:cNvSpPr>
            <p:nvPr/>
          </p:nvSpPr>
          <p:spPr bwMode="auto">
            <a:xfrm>
              <a:off x="1452"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3" name="Line 9">
              <a:extLst>
                <a:ext uri="{FF2B5EF4-FFF2-40B4-BE49-F238E27FC236}">
                  <a16:creationId xmlns:a16="http://schemas.microsoft.com/office/drawing/2014/main" id="{D39FE4BB-59AC-4776-8A1C-8C753CDE4D8B}"/>
                </a:ext>
              </a:extLst>
            </p:cNvPr>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4" name="Text Box 10">
              <a:extLst>
                <a:ext uri="{FF2B5EF4-FFF2-40B4-BE49-F238E27FC236}">
                  <a16:creationId xmlns:a16="http://schemas.microsoft.com/office/drawing/2014/main" id="{D8585229-1D31-4B3B-9655-9C9DB8289BD0}"/>
                </a:ext>
              </a:extLst>
            </p:cNvPr>
            <p:cNvSpPr txBox="1">
              <a:spLocks noChangeArrowheads="1"/>
            </p:cNvSpPr>
            <p:nvPr/>
          </p:nvSpPr>
          <p:spPr bwMode="auto">
            <a:xfrm>
              <a:off x="913" y="1584"/>
              <a:ext cx="59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1515" name="Text Box 11">
              <a:extLst>
                <a:ext uri="{FF2B5EF4-FFF2-40B4-BE49-F238E27FC236}">
                  <a16:creationId xmlns:a16="http://schemas.microsoft.com/office/drawing/2014/main" id="{E92132AC-8038-499F-B83C-5EFE26EA1BEF}"/>
                </a:ext>
              </a:extLst>
            </p:cNvPr>
            <p:cNvSpPr txBox="1">
              <a:spLocks noChangeArrowheads="1"/>
            </p:cNvSpPr>
            <p:nvPr/>
          </p:nvSpPr>
          <p:spPr bwMode="auto">
            <a:xfrm>
              <a:off x="1553" y="2042"/>
              <a:ext cx="589"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1516" name="Text Box 12">
              <a:extLst>
                <a:ext uri="{FF2B5EF4-FFF2-40B4-BE49-F238E27FC236}">
                  <a16:creationId xmlns:a16="http://schemas.microsoft.com/office/drawing/2014/main" id="{43ADE58A-09D5-40DE-9B43-3F73F1C124FD}"/>
                </a:ext>
              </a:extLst>
            </p:cNvPr>
            <p:cNvSpPr txBox="1">
              <a:spLocks noChangeArrowheads="1"/>
            </p:cNvSpPr>
            <p:nvPr/>
          </p:nvSpPr>
          <p:spPr bwMode="auto">
            <a:xfrm>
              <a:off x="1096" y="2541"/>
              <a:ext cx="61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1517" name="AutoShape 13">
              <a:extLst>
                <a:ext uri="{FF2B5EF4-FFF2-40B4-BE49-F238E27FC236}">
                  <a16:creationId xmlns:a16="http://schemas.microsoft.com/office/drawing/2014/main" id="{D1D7D111-6932-4EDB-B828-96045984DA55}"/>
                </a:ext>
              </a:extLst>
            </p:cNvPr>
            <p:cNvSpPr>
              <a:spLocks noChangeArrowheads="1"/>
            </p:cNvSpPr>
            <p:nvPr/>
          </p:nvSpPr>
          <p:spPr bwMode="auto">
            <a:xfrm>
              <a:off x="1680" y="3038"/>
              <a:ext cx="395" cy="231"/>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8" name="Text Box 14">
              <a:extLst>
                <a:ext uri="{FF2B5EF4-FFF2-40B4-BE49-F238E27FC236}">
                  <a16:creationId xmlns:a16="http://schemas.microsoft.com/office/drawing/2014/main" id="{71A70B84-6179-4ABC-8004-73FA733372D8}"/>
                </a:ext>
              </a:extLst>
            </p:cNvPr>
            <p:cNvSpPr txBox="1">
              <a:spLocks noChangeArrowheads="1"/>
            </p:cNvSpPr>
            <p:nvPr/>
          </p:nvSpPr>
          <p:spPr bwMode="auto">
            <a:xfrm>
              <a:off x="1632" y="3038"/>
              <a:ext cx="43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1519" name="AutoShape 15">
              <a:extLst>
                <a:ext uri="{FF2B5EF4-FFF2-40B4-BE49-F238E27FC236}">
                  <a16:creationId xmlns:a16="http://schemas.microsoft.com/office/drawing/2014/main" id="{87D2085C-3D95-488C-A82A-877710DE4A03}"/>
                </a:ext>
              </a:extLst>
            </p:cNvPr>
            <p:cNvSpPr>
              <a:spLocks noChangeArrowheads="1"/>
            </p:cNvSpPr>
            <p:nvPr/>
          </p:nvSpPr>
          <p:spPr bwMode="auto">
            <a:xfrm>
              <a:off x="740" y="3049"/>
              <a:ext cx="412" cy="22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20" name="Text Box 16">
              <a:extLst>
                <a:ext uri="{FF2B5EF4-FFF2-40B4-BE49-F238E27FC236}">
                  <a16:creationId xmlns:a16="http://schemas.microsoft.com/office/drawing/2014/main" id="{757E1535-6068-4238-B23D-78BFD8DDD275}"/>
                </a:ext>
              </a:extLst>
            </p:cNvPr>
            <p:cNvSpPr txBox="1">
              <a:spLocks noChangeArrowheads="1"/>
            </p:cNvSpPr>
            <p:nvPr/>
          </p:nvSpPr>
          <p:spPr bwMode="auto">
            <a:xfrm>
              <a:off x="814" y="3040"/>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1521" name="AutoShape 17">
              <a:extLst>
                <a:ext uri="{FF2B5EF4-FFF2-40B4-BE49-F238E27FC236}">
                  <a16:creationId xmlns:a16="http://schemas.microsoft.com/office/drawing/2014/main" id="{6FC896BF-7AFC-475F-92C2-824128D60593}"/>
                </a:ext>
              </a:extLst>
            </p:cNvPr>
            <p:cNvSpPr>
              <a:spLocks noChangeArrowheads="1"/>
            </p:cNvSpPr>
            <p:nvPr/>
          </p:nvSpPr>
          <p:spPr bwMode="auto">
            <a:xfrm>
              <a:off x="384" y="2051"/>
              <a:ext cx="432" cy="21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22" name="Text Box 18">
              <a:extLst>
                <a:ext uri="{FF2B5EF4-FFF2-40B4-BE49-F238E27FC236}">
                  <a16:creationId xmlns:a16="http://schemas.microsoft.com/office/drawing/2014/main" id="{885DCB7F-3BBA-415B-9F08-8A5A87E14490}"/>
                </a:ext>
              </a:extLst>
            </p:cNvPr>
            <p:cNvSpPr txBox="1">
              <a:spLocks noChangeArrowheads="1"/>
            </p:cNvSpPr>
            <p:nvPr/>
          </p:nvSpPr>
          <p:spPr bwMode="auto">
            <a:xfrm>
              <a:off x="458" y="2042"/>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1523" name="AutoShape 19">
              <a:extLst>
                <a:ext uri="{FF2B5EF4-FFF2-40B4-BE49-F238E27FC236}">
                  <a16:creationId xmlns:a16="http://schemas.microsoft.com/office/drawing/2014/main" id="{E101160A-1468-48BE-8E24-EC8C9B59C185}"/>
                </a:ext>
              </a:extLst>
            </p:cNvPr>
            <p:cNvSpPr>
              <a:spLocks noChangeArrowheads="1"/>
            </p:cNvSpPr>
            <p:nvPr/>
          </p:nvSpPr>
          <p:spPr bwMode="auto">
            <a:xfrm>
              <a:off x="2208" y="2558"/>
              <a:ext cx="432" cy="24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24" name="Text Box 20">
              <a:extLst>
                <a:ext uri="{FF2B5EF4-FFF2-40B4-BE49-F238E27FC236}">
                  <a16:creationId xmlns:a16="http://schemas.microsoft.com/office/drawing/2014/main" id="{32A74811-844C-4446-AC45-B0F73E5224C1}"/>
                </a:ext>
              </a:extLst>
            </p:cNvPr>
            <p:cNvSpPr txBox="1">
              <a:spLocks noChangeArrowheads="1"/>
            </p:cNvSpPr>
            <p:nvPr/>
          </p:nvSpPr>
          <p:spPr bwMode="auto">
            <a:xfrm>
              <a:off x="2270" y="2558"/>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1525" name="Text Box 21">
              <a:extLst>
                <a:ext uri="{FF2B5EF4-FFF2-40B4-BE49-F238E27FC236}">
                  <a16:creationId xmlns:a16="http://schemas.microsoft.com/office/drawing/2014/main" id="{150415AB-500E-4C09-A5BC-344B09D37CB1}"/>
                </a:ext>
              </a:extLst>
            </p:cNvPr>
            <p:cNvSpPr txBox="1">
              <a:spLocks noChangeArrowheads="1"/>
            </p:cNvSpPr>
            <p:nvPr/>
          </p:nvSpPr>
          <p:spPr bwMode="auto">
            <a:xfrm>
              <a:off x="484" y="1750"/>
              <a:ext cx="3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1526" name="Text Box 22">
              <a:extLst>
                <a:ext uri="{FF2B5EF4-FFF2-40B4-BE49-F238E27FC236}">
                  <a16:creationId xmlns:a16="http://schemas.microsoft.com/office/drawing/2014/main" id="{9A4C8FD7-F172-4888-9156-00242D39C250}"/>
                </a:ext>
              </a:extLst>
            </p:cNvPr>
            <p:cNvSpPr txBox="1">
              <a:spLocks noChangeArrowheads="1"/>
            </p:cNvSpPr>
            <p:nvPr/>
          </p:nvSpPr>
          <p:spPr bwMode="auto">
            <a:xfrm>
              <a:off x="1654" y="1750"/>
              <a:ext cx="25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No</a:t>
              </a:r>
              <a:endParaRPr lang="en-US" altLang="en-US" sz="1600">
                <a:solidFill>
                  <a:schemeClr val="bg2"/>
                </a:solidFill>
              </a:endParaRPr>
            </a:p>
          </p:txBody>
        </p:sp>
        <p:sp>
          <p:nvSpPr>
            <p:cNvPr id="21527" name="Text Box 23">
              <a:extLst>
                <a:ext uri="{FF2B5EF4-FFF2-40B4-BE49-F238E27FC236}">
                  <a16:creationId xmlns:a16="http://schemas.microsoft.com/office/drawing/2014/main" id="{F94AD013-88DC-4A09-B642-FEDA56E252F6}"/>
                </a:ext>
              </a:extLst>
            </p:cNvPr>
            <p:cNvSpPr txBox="1">
              <a:spLocks noChangeArrowheads="1"/>
            </p:cNvSpPr>
            <p:nvPr/>
          </p:nvSpPr>
          <p:spPr bwMode="auto">
            <a:xfrm>
              <a:off x="2301" y="2232"/>
              <a:ext cx="53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Married</a:t>
              </a:r>
              <a:r>
                <a:rPr lang="en-US" altLang="en-US" sz="1600">
                  <a:solidFill>
                    <a:schemeClr val="bg2"/>
                  </a:solidFill>
                </a:rPr>
                <a:t> </a:t>
              </a:r>
            </a:p>
          </p:txBody>
        </p:sp>
        <p:sp>
          <p:nvSpPr>
            <p:cNvPr id="21528" name="Text Box 24">
              <a:extLst>
                <a:ext uri="{FF2B5EF4-FFF2-40B4-BE49-F238E27FC236}">
                  <a16:creationId xmlns:a16="http://schemas.microsoft.com/office/drawing/2014/main" id="{02B796C2-25D0-4676-A77D-69BD90122F5A}"/>
                </a:ext>
              </a:extLst>
            </p:cNvPr>
            <p:cNvSpPr txBox="1">
              <a:spLocks noChangeArrowheads="1"/>
            </p:cNvSpPr>
            <p:nvPr/>
          </p:nvSpPr>
          <p:spPr bwMode="auto">
            <a:xfrm>
              <a:off x="945" y="2250"/>
              <a:ext cx="95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Single, Divorced</a:t>
              </a:r>
              <a:endParaRPr lang="en-US" altLang="en-US" sz="1600">
                <a:solidFill>
                  <a:schemeClr val="bg2"/>
                </a:solidFill>
              </a:endParaRPr>
            </a:p>
          </p:txBody>
        </p:sp>
        <p:sp>
          <p:nvSpPr>
            <p:cNvPr id="21529" name="Text Box 25">
              <a:extLst>
                <a:ext uri="{FF2B5EF4-FFF2-40B4-BE49-F238E27FC236}">
                  <a16:creationId xmlns:a16="http://schemas.microsoft.com/office/drawing/2014/main" id="{49C41E8A-8E2B-4728-8997-AE31C7D0560A}"/>
                </a:ext>
              </a:extLst>
            </p:cNvPr>
            <p:cNvSpPr txBox="1">
              <a:spLocks noChangeArrowheads="1"/>
            </p:cNvSpPr>
            <p:nvPr/>
          </p:nvSpPr>
          <p:spPr bwMode="auto">
            <a:xfrm>
              <a:off x="654"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1530" name="Text Box 26">
              <a:extLst>
                <a:ext uri="{FF2B5EF4-FFF2-40B4-BE49-F238E27FC236}">
                  <a16:creationId xmlns:a16="http://schemas.microsoft.com/office/drawing/2014/main" id="{00E7F2B4-77AE-4B09-AABC-18C3E81E6A22}"/>
                </a:ext>
              </a:extLst>
            </p:cNvPr>
            <p:cNvSpPr txBox="1">
              <a:spLocks noChangeArrowheads="1"/>
            </p:cNvSpPr>
            <p:nvPr/>
          </p:nvSpPr>
          <p:spPr bwMode="auto">
            <a:xfrm>
              <a:off x="1772"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pSp>
      <p:graphicFrame>
        <p:nvGraphicFramePr>
          <p:cNvPr id="21531" name="Object 27">
            <a:extLst>
              <a:ext uri="{FF2B5EF4-FFF2-40B4-BE49-F238E27FC236}">
                <a16:creationId xmlns:a16="http://schemas.microsoft.com/office/drawing/2014/main" id="{3142B9A0-9F96-4864-A8E5-068B310845EB}"/>
              </a:ext>
            </a:extLst>
          </p:cNvPr>
          <p:cNvGraphicFramePr>
            <a:graphicFrameLocks noChangeAspect="1"/>
          </p:cNvGraphicFramePr>
          <p:nvPr/>
        </p:nvGraphicFramePr>
        <p:xfrm>
          <a:off x="6477001" y="2035176"/>
          <a:ext cx="3343275" cy="1133475"/>
        </p:xfrm>
        <a:graphic>
          <a:graphicData uri="http://schemas.openxmlformats.org/presentationml/2006/ole">
            <mc:AlternateContent xmlns:mc="http://schemas.openxmlformats.org/markup-compatibility/2006">
              <mc:Choice xmlns:v="urn:schemas-microsoft-com:vml" Requires="v">
                <p:oleObj name="Document" r:id="rId2" imgW="4651200" imgH="1576440" progId="Word.Document.8">
                  <p:embed/>
                </p:oleObj>
              </mc:Choice>
              <mc:Fallback>
                <p:oleObj name="Document" r:id="rId2" imgW="4651200" imgH="1576440" progId="Word.Document.8">
                  <p:embed/>
                  <p:pic>
                    <p:nvPicPr>
                      <p:cNvPr id="21531" name="Object 27">
                        <a:extLst>
                          <a:ext uri="{FF2B5EF4-FFF2-40B4-BE49-F238E27FC236}">
                            <a16:creationId xmlns:a16="http://schemas.microsoft.com/office/drawing/2014/main" id="{3142B9A0-9F96-4864-A8E5-068B31084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2035176"/>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2" name="Text Box 28">
            <a:extLst>
              <a:ext uri="{FF2B5EF4-FFF2-40B4-BE49-F238E27FC236}">
                <a16:creationId xmlns:a16="http://schemas.microsoft.com/office/drawing/2014/main" id="{25CA6443-4D8C-4660-A7BE-D7A02D6FFCB5}"/>
              </a:ext>
            </a:extLst>
          </p:cNvPr>
          <p:cNvSpPr txBox="1">
            <a:spLocks noChangeArrowheads="1"/>
          </p:cNvSpPr>
          <p:nvPr/>
        </p:nvSpPr>
        <p:spPr bwMode="auto">
          <a:xfrm>
            <a:off x="6324600" y="15779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1533" name="Line 29">
            <a:extLst>
              <a:ext uri="{FF2B5EF4-FFF2-40B4-BE49-F238E27FC236}">
                <a16:creationId xmlns:a16="http://schemas.microsoft.com/office/drawing/2014/main" id="{A886522A-1975-4BE6-86EB-ED492E234472}"/>
              </a:ext>
            </a:extLst>
          </p:cNvPr>
          <p:cNvSpPr>
            <a:spLocks noChangeShapeType="1"/>
          </p:cNvSpPr>
          <p:nvPr/>
        </p:nvSpPr>
        <p:spPr bwMode="auto">
          <a:xfrm flipH="1">
            <a:off x="4191000" y="2263775"/>
            <a:ext cx="2362200" cy="6858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A840867-8462-441C-B85C-418A0601F856}"/>
              </a:ext>
            </a:extLst>
          </p:cNvPr>
          <p:cNvSpPr>
            <a:spLocks noGrp="1" noChangeArrowheads="1"/>
          </p:cNvSpPr>
          <p:nvPr>
            <p:ph type="title"/>
          </p:nvPr>
        </p:nvSpPr>
        <p:spPr/>
        <p:txBody>
          <a:bodyPr>
            <a:normAutofit/>
          </a:bodyPr>
          <a:lstStyle/>
          <a:p>
            <a:r>
              <a:rPr lang="en-US" altLang="en-US" b="1" dirty="0">
                <a:latin typeface="Georgia" panose="02040502050405020303" pitchFamily="18" charset="0"/>
              </a:rPr>
              <a:t>Apply Model to Test Data</a:t>
            </a:r>
          </a:p>
        </p:txBody>
      </p:sp>
      <p:sp>
        <p:nvSpPr>
          <p:cNvPr id="22531" name="Line 3">
            <a:extLst>
              <a:ext uri="{FF2B5EF4-FFF2-40B4-BE49-F238E27FC236}">
                <a16:creationId xmlns:a16="http://schemas.microsoft.com/office/drawing/2014/main" id="{1F424689-8AF6-4107-88AE-D9C4E5EC0A51}"/>
              </a:ext>
            </a:extLst>
          </p:cNvPr>
          <p:cNvSpPr>
            <a:spLocks noChangeShapeType="1"/>
          </p:cNvSpPr>
          <p:nvPr/>
        </p:nvSpPr>
        <p:spPr bwMode="auto">
          <a:xfrm>
            <a:off x="4422775" y="4932363"/>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2" name="Line 4">
            <a:extLst>
              <a:ext uri="{FF2B5EF4-FFF2-40B4-BE49-F238E27FC236}">
                <a16:creationId xmlns:a16="http://schemas.microsoft.com/office/drawing/2014/main" id="{3E4E1B41-A558-450B-B648-450583AA0AA6}"/>
              </a:ext>
            </a:extLst>
          </p:cNvPr>
          <p:cNvSpPr>
            <a:spLocks noChangeShapeType="1"/>
          </p:cNvSpPr>
          <p:nvPr/>
        </p:nvSpPr>
        <p:spPr bwMode="auto">
          <a:xfrm flipH="1">
            <a:off x="3182938" y="4932363"/>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3" name="Line 5">
            <a:extLst>
              <a:ext uri="{FF2B5EF4-FFF2-40B4-BE49-F238E27FC236}">
                <a16:creationId xmlns:a16="http://schemas.microsoft.com/office/drawing/2014/main" id="{5690689D-9EC3-43D6-8147-14520EBFDA8C}"/>
              </a:ext>
            </a:extLst>
          </p:cNvPr>
          <p:cNvSpPr>
            <a:spLocks noChangeShapeType="1"/>
          </p:cNvSpPr>
          <p:nvPr/>
        </p:nvSpPr>
        <p:spPr bwMode="auto">
          <a:xfrm flipH="1">
            <a:off x="3890963" y="3957639"/>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4" name="Line 6">
            <a:extLst>
              <a:ext uri="{FF2B5EF4-FFF2-40B4-BE49-F238E27FC236}">
                <a16:creationId xmlns:a16="http://schemas.microsoft.com/office/drawing/2014/main" id="{60B798F3-2C20-40F4-B15B-DF7F7F8E2AF0}"/>
              </a:ext>
            </a:extLst>
          </p:cNvPr>
          <p:cNvSpPr>
            <a:spLocks noChangeShapeType="1"/>
          </p:cNvSpPr>
          <p:nvPr/>
        </p:nvSpPr>
        <p:spPr bwMode="auto">
          <a:xfrm>
            <a:off x="5219701" y="3957639"/>
            <a:ext cx="531813"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5" name="Line 7">
            <a:extLst>
              <a:ext uri="{FF2B5EF4-FFF2-40B4-BE49-F238E27FC236}">
                <a16:creationId xmlns:a16="http://schemas.microsoft.com/office/drawing/2014/main" id="{4467DDBE-7F14-4631-B0BA-44EECADE77E2}"/>
              </a:ext>
            </a:extLst>
          </p:cNvPr>
          <p:cNvSpPr>
            <a:spLocks noChangeShapeType="1"/>
          </p:cNvSpPr>
          <p:nvPr/>
        </p:nvSpPr>
        <p:spPr bwMode="auto">
          <a:xfrm>
            <a:off x="4068763" y="3067051"/>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6" name="Line 8">
            <a:extLst>
              <a:ext uri="{FF2B5EF4-FFF2-40B4-BE49-F238E27FC236}">
                <a16:creationId xmlns:a16="http://schemas.microsoft.com/office/drawing/2014/main" id="{B73D8124-31E5-43D9-A31B-2817ECA80837}"/>
              </a:ext>
            </a:extLst>
          </p:cNvPr>
          <p:cNvSpPr>
            <a:spLocks noChangeShapeType="1"/>
          </p:cNvSpPr>
          <p:nvPr/>
        </p:nvSpPr>
        <p:spPr bwMode="auto">
          <a:xfrm flipH="1">
            <a:off x="2563814" y="3067051"/>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7" name="Text Box 9">
            <a:extLst>
              <a:ext uri="{FF2B5EF4-FFF2-40B4-BE49-F238E27FC236}">
                <a16:creationId xmlns:a16="http://schemas.microsoft.com/office/drawing/2014/main" id="{2067938A-8E5C-49DF-9080-EBC44F20E11C}"/>
              </a:ext>
            </a:extLst>
          </p:cNvPr>
          <p:cNvSpPr txBox="1">
            <a:spLocks noChangeArrowheads="1"/>
          </p:cNvSpPr>
          <p:nvPr/>
        </p:nvSpPr>
        <p:spPr bwMode="auto">
          <a:xfrm>
            <a:off x="3130551" y="2743200"/>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2538" name="Text Box 10">
            <a:extLst>
              <a:ext uri="{FF2B5EF4-FFF2-40B4-BE49-F238E27FC236}">
                <a16:creationId xmlns:a16="http://schemas.microsoft.com/office/drawing/2014/main" id="{1190093B-42F2-465A-9182-15A885CD31E2}"/>
              </a:ext>
            </a:extLst>
          </p:cNvPr>
          <p:cNvSpPr txBox="1">
            <a:spLocks noChangeArrowheads="1"/>
          </p:cNvSpPr>
          <p:nvPr/>
        </p:nvSpPr>
        <p:spPr bwMode="auto">
          <a:xfrm>
            <a:off x="4244976" y="3635376"/>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2539" name="Text Box 11">
            <a:extLst>
              <a:ext uri="{FF2B5EF4-FFF2-40B4-BE49-F238E27FC236}">
                <a16:creationId xmlns:a16="http://schemas.microsoft.com/office/drawing/2014/main" id="{3732F384-A18D-4451-AA23-B5AA144CB7BF}"/>
              </a:ext>
            </a:extLst>
          </p:cNvPr>
          <p:cNvSpPr txBox="1">
            <a:spLocks noChangeArrowheads="1"/>
          </p:cNvSpPr>
          <p:nvPr/>
        </p:nvSpPr>
        <p:spPr bwMode="auto">
          <a:xfrm>
            <a:off x="3449639" y="4606925"/>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2540" name="AutoShape 12">
            <a:extLst>
              <a:ext uri="{FF2B5EF4-FFF2-40B4-BE49-F238E27FC236}">
                <a16:creationId xmlns:a16="http://schemas.microsoft.com/office/drawing/2014/main" id="{26BA1867-A7A9-4EFB-8949-CFE704360282}"/>
              </a:ext>
            </a:extLst>
          </p:cNvPr>
          <p:cNvSpPr>
            <a:spLocks noChangeArrowheads="1"/>
          </p:cNvSpPr>
          <p:nvPr/>
        </p:nvSpPr>
        <p:spPr bwMode="auto">
          <a:xfrm>
            <a:off x="4465639" y="5575301"/>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1" name="Text Box 13">
            <a:extLst>
              <a:ext uri="{FF2B5EF4-FFF2-40B4-BE49-F238E27FC236}">
                <a16:creationId xmlns:a16="http://schemas.microsoft.com/office/drawing/2014/main" id="{C8A87964-F13C-497C-B133-DE6C4E390526}"/>
              </a:ext>
            </a:extLst>
          </p:cNvPr>
          <p:cNvSpPr txBox="1">
            <a:spLocks noChangeArrowheads="1"/>
          </p:cNvSpPr>
          <p:nvPr/>
        </p:nvSpPr>
        <p:spPr bwMode="auto">
          <a:xfrm>
            <a:off x="4383089" y="5575300"/>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2542" name="AutoShape 14">
            <a:extLst>
              <a:ext uri="{FF2B5EF4-FFF2-40B4-BE49-F238E27FC236}">
                <a16:creationId xmlns:a16="http://schemas.microsoft.com/office/drawing/2014/main" id="{62ED10FD-05BA-4273-B84C-8EFCC91F496A}"/>
              </a:ext>
            </a:extLst>
          </p:cNvPr>
          <p:cNvSpPr>
            <a:spLocks noChangeArrowheads="1"/>
          </p:cNvSpPr>
          <p:nvPr/>
        </p:nvSpPr>
        <p:spPr bwMode="auto">
          <a:xfrm>
            <a:off x="2828925" y="5595939"/>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3" name="Text Box 15">
            <a:extLst>
              <a:ext uri="{FF2B5EF4-FFF2-40B4-BE49-F238E27FC236}">
                <a16:creationId xmlns:a16="http://schemas.microsoft.com/office/drawing/2014/main" id="{58F48BA6-7C95-4CAD-A28C-0F8D95F21958}"/>
              </a:ext>
            </a:extLst>
          </p:cNvPr>
          <p:cNvSpPr txBox="1">
            <a:spLocks noChangeArrowheads="1"/>
          </p:cNvSpPr>
          <p:nvPr/>
        </p:nvSpPr>
        <p:spPr bwMode="auto">
          <a:xfrm>
            <a:off x="2959100" y="55784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2544" name="AutoShape 16">
            <a:extLst>
              <a:ext uri="{FF2B5EF4-FFF2-40B4-BE49-F238E27FC236}">
                <a16:creationId xmlns:a16="http://schemas.microsoft.com/office/drawing/2014/main" id="{BFC96AAF-F646-4A2D-AFB8-A80E641E9A62}"/>
              </a:ext>
            </a:extLst>
          </p:cNvPr>
          <p:cNvSpPr>
            <a:spLocks noChangeArrowheads="1"/>
          </p:cNvSpPr>
          <p:nvPr/>
        </p:nvSpPr>
        <p:spPr bwMode="auto">
          <a:xfrm>
            <a:off x="2209801" y="3652839"/>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5" name="Text Box 17">
            <a:extLst>
              <a:ext uri="{FF2B5EF4-FFF2-40B4-BE49-F238E27FC236}">
                <a16:creationId xmlns:a16="http://schemas.microsoft.com/office/drawing/2014/main" id="{3CA6EB1D-D8BD-4087-9A2F-C3B552E4E644}"/>
              </a:ext>
            </a:extLst>
          </p:cNvPr>
          <p:cNvSpPr txBox="1">
            <a:spLocks noChangeArrowheads="1"/>
          </p:cNvSpPr>
          <p:nvPr/>
        </p:nvSpPr>
        <p:spPr bwMode="auto">
          <a:xfrm>
            <a:off x="2338388" y="36353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2546" name="AutoShape 18">
            <a:extLst>
              <a:ext uri="{FF2B5EF4-FFF2-40B4-BE49-F238E27FC236}">
                <a16:creationId xmlns:a16="http://schemas.microsoft.com/office/drawing/2014/main" id="{DF540F4C-0BC5-4946-9CD9-ADA6E7987D43}"/>
              </a:ext>
            </a:extLst>
          </p:cNvPr>
          <p:cNvSpPr>
            <a:spLocks noChangeArrowheads="1"/>
          </p:cNvSpPr>
          <p:nvPr/>
        </p:nvSpPr>
        <p:spPr bwMode="auto">
          <a:xfrm>
            <a:off x="5384801" y="4640264"/>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7" name="Text Box 19">
            <a:extLst>
              <a:ext uri="{FF2B5EF4-FFF2-40B4-BE49-F238E27FC236}">
                <a16:creationId xmlns:a16="http://schemas.microsoft.com/office/drawing/2014/main" id="{3DD07819-5341-4BB2-AB61-C600851214B7}"/>
              </a:ext>
            </a:extLst>
          </p:cNvPr>
          <p:cNvSpPr txBox="1">
            <a:spLocks noChangeArrowheads="1"/>
          </p:cNvSpPr>
          <p:nvPr/>
        </p:nvSpPr>
        <p:spPr bwMode="auto">
          <a:xfrm>
            <a:off x="5492750" y="4640263"/>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2548" name="Text Box 20">
            <a:extLst>
              <a:ext uri="{FF2B5EF4-FFF2-40B4-BE49-F238E27FC236}">
                <a16:creationId xmlns:a16="http://schemas.microsoft.com/office/drawing/2014/main" id="{E3C6815F-E62C-4958-B6FF-F0B06C03F65F}"/>
              </a:ext>
            </a:extLst>
          </p:cNvPr>
          <p:cNvSpPr txBox="1">
            <a:spLocks noChangeArrowheads="1"/>
          </p:cNvSpPr>
          <p:nvPr/>
        </p:nvSpPr>
        <p:spPr bwMode="auto">
          <a:xfrm>
            <a:off x="2384425" y="30670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2549" name="Text Box 21">
            <a:extLst>
              <a:ext uri="{FF2B5EF4-FFF2-40B4-BE49-F238E27FC236}">
                <a16:creationId xmlns:a16="http://schemas.microsoft.com/office/drawing/2014/main" id="{FEFCF150-F731-4BCD-8F85-E11DD68A2902}"/>
              </a:ext>
            </a:extLst>
          </p:cNvPr>
          <p:cNvSpPr txBox="1">
            <a:spLocks noChangeArrowheads="1"/>
          </p:cNvSpPr>
          <p:nvPr/>
        </p:nvSpPr>
        <p:spPr bwMode="auto">
          <a:xfrm>
            <a:off x="4421188" y="3067050"/>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No</a:t>
            </a:r>
          </a:p>
        </p:txBody>
      </p:sp>
      <p:sp>
        <p:nvSpPr>
          <p:cNvPr id="22550" name="Text Box 22">
            <a:extLst>
              <a:ext uri="{FF2B5EF4-FFF2-40B4-BE49-F238E27FC236}">
                <a16:creationId xmlns:a16="http://schemas.microsoft.com/office/drawing/2014/main" id="{0CA05590-8CFF-4794-AF56-B0B8345120E7}"/>
              </a:ext>
            </a:extLst>
          </p:cNvPr>
          <p:cNvSpPr txBox="1">
            <a:spLocks noChangeArrowheads="1"/>
          </p:cNvSpPr>
          <p:nvPr/>
        </p:nvSpPr>
        <p:spPr bwMode="auto">
          <a:xfrm>
            <a:off x="5546726" y="4005263"/>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Married</a:t>
            </a:r>
            <a:r>
              <a:rPr lang="en-US" altLang="en-US" sz="1600">
                <a:solidFill>
                  <a:schemeClr val="bg2"/>
                </a:solidFill>
              </a:rPr>
              <a:t> </a:t>
            </a:r>
          </a:p>
        </p:txBody>
      </p:sp>
      <p:sp>
        <p:nvSpPr>
          <p:cNvPr id="22551" name="Text Box 23">
            <a:extLst>
              <a:ext uri="{FF2B5EF4-FFF2-40B4-BE49-F238E27FC236}">
                <a16:creationId xmlns:a16="http://schemas.microsoft.com/office/drawing/2014/main" id="{99C4EEDC-1BBF-4189-9BFC-B2ED1FE0B5C3}"/>
              </a:ext>
            </a:extLst>
          </p:cNvPr>
          <p:cNvSpPr txBox="1">
            <a:spLocks noChangeArrowheads="1"/>
          </p:cNvSpPr>
          <p:nvPr/>
        </p:nvSpPr>
        <p:spPr bwMode="auto">
          <a:xfrm>
            <a:off x="3186114" y="4040188"/>
            <a:ext cx="1660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Single, Divorced</a:t>
            </a:r>
            <a:endParaRPr lang="en-US" altLang="en-US" sz="1600">
              <a:solidFill>
                <a:schemeClr val="bg2"/>
              </a:solidFill>
            </a:endParaRPr>
          </a:p>
        </p:txBody>
      </p:sp>
      <p:sp>
        <p:nvSpPr>
          <p:cNvPr id="22552" name="Text Box 24">
            <a:extLst>
              <a:ext uri="{FF2B5EF4-FFF2-40B4-BE49-F238E27FC236}">
                <a16:creationId xmlns:a16="http://schemas.microsoft.com/office/drawing/2014/main" id="{FD018B06-4DCD-4F9E-BD40-6F15DE4F4C58}"/>
              </a:ext>
            </a:extLst>
          </p:cNvPr>
          <p:cNvSpPr txBox="1">
            <a:spLocks noChangeArrowheads="1"/>
          </p:cNvSpPr>
          <p:nvPr/>
        </p:nvSpPr>
        <p:spPr bwMode="auto">
          <a:xfrm>
            <a:off x="2679701"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2553" name="Text Box 25">
            <a:extLst>
              <a:ext uri="{FF2B5EF4-FFF2-40B4-BE49-F238E27FC236}">
                <a16:creationId xmlns:a16="http://schemas.microsoft.com/office/drawing/2014/main" id="{8092BF9F-E884-48A8-928F-FCE816C79419}"/>
              </a:ext>
            </a:extLst>
          </p:cNvPr>
          <p:cNvSpPr txBox="1">
            <a:spLocks noChangeArrowheads="1"/>
          </p:cNvSpPr>
          <p:nvPr/>
        </p:nvSpPr>
        <p:spPr bwMode="auto">
          <a:xfrm>
            <a:off x="4625976"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aphicFrame>
        <p:nvGraphicFramePr>
          <p:cNvPr id="22554" name="Object 26">
            <a:extLst>
              <a:ext uri="{FF2B5EF4-FFF2-40B4-BE49-F238E27FC236}">
                <a16:creationId xmlns:a16="http://schemas.microsoft.com/office/drawing/2014/main" id="{9E0C0DBF-7AB3-4EC7-9D1D-87801623F1D2}"/>
              </a:ext>
            </a:extLst>
          </p:cNvPr>
          <p:cNvGraphicFramePr>
            <a:graphicFrameLocks noChangeAspect="1"/>
          </p:cNvGraphicFramePr>
          <p:nvPr/>
        </p:nvGraphicFramePr>
        <p:xfrm>
          <a:off x="6477001" y="1981201"/>
          <a:ext cx="3343275" cy="1133475"/>
        </p:xfrm>
        <a:graphic>
          <a:graphicData uri="http://schemas.openxmlformats.org/presentationml/2006/ole">
            <mc:AlternateContent xmlns:mc="http://schemas.openxmlformats.org/markup-compatibility/2006">
              <mc:Choice xmlns:v="urn:schemas-microsoft-com:vml" Requires="v">
                <p:oleObj name="Document" r:id="rId2" imgW="4651200" imgH="1576440" progId="Word.Document.8">
                  <p:embed/>
                </p:oleObj>
              </mc:Choice>
              <mc:Fallback>
                <p:oleObj name="Document" r:id="rId2" imgW="4651200" imgH="1576440" progId="Word.Document.8">
                  <p:embed/>
                  <p:pic>
                    <p:nvPicPr>
                      <p:cNvPr id="22554" name="Object 26">
                        <a:extLst>
                          <a:ext uri="{FF2B5EF4-FFF2-40B4-BE49-F238E27FC236}">
                            <a16:creationId xmlns:a16="http://schemas.microsoft.com/office/drawing/2014/main" id="{9E0C0DBF-7AB3-4EC7-9D1D-87801623F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1981201"/>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55" name="Text Box 27">
            <a:extLst>
              <a:ext uri="{FF2B5EF4-FFF2-40B4-BE49-F238E27FC236}">
                <a16:creationId xmlns:a16="http://schemas.microsoft.com/office/drawing/2014/main" id="{6784F082-2F7E-46AE-BE42-EB124224B148}"/>
              </a:ext>
            </a:extLst>
          </p:cNvPr>
          <p:cNvSpPr txBox="1">
            <a:spLocks noChangeArrowheads="1"/>
          </p:cNvSpPr>
          <p:nvPr/>
        </p:nvSpPr>
        <p:spPr bwMode="auto">
          <a:xfrm>
            <a:off x="6324600" y="15240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2556" name="Line 28">
            <a:extLst>
              <a:ext uri="{FF2B5EF4-FFF2-40B4-BE49-F238E27FC236}">
                <a16:creationId xmlns:a16="http://schemas.microsoft.com/office/drawing/2014/main" id="{731010EA-BE52-4360-A9A5-CD046D33348A}"/>
              </a:ext>
            </a:extLst>
          </p:cNvPr>
          <p:cNvSpPr>
            <a:spLocks noChangeShapeType="1"/>
          </p:cNvSpPr>
          <p:nvPr/>
        </p:nvSpPr>
        <p:spPr bwMode="auto">
          <a:xfrm flipH="1">
            <a:off x="4876800" y="2743200"/>
            <a:ext cx="1600200" cy="457200"/>
          </a:xfrm>
          <a:prstGeom prst="line">
            <a:avLst/>
          </a:prstGeom>
          <a:noFill/>
          <a:ln w="15875">
            <a:solidFill>
              <a:srgbClr val="FF0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3329170E-84FE-42E0-BA32-769C6558422F}"/>
              </a:ext>
            </a:extLst>
          </p:cNvPr>
          <p:cNvSpPr>
            <a:spLocks noGrp="1" noChangeArrowheads="1"/>
          </p:cNvSpPr>
          <p:nvPr>
            <p:ph type="title"/>
          </p:nvPr>
        </p:nvSpPr>
        <p:spPr/>
        <p:txBody>
          <a:bodyPr>
            <a:normAutofit/>
          </a:bodyPr>
          <a:lstStyle/>
          <a:p>
            <a:r>
              <a:rPr lang="en-US" altLang="en-US" b="1" dirty="0">
                <a:latin typeface="Georgia" panose="02040502050405020303" pitchFamily="18" charset="0"/>
              </a:rPr>
              <a:t>Apply Model to Test Data</a:t>
            </a:r>
          </a:p>
        </p:txBody>
      </p:sp>
      <p:sp>
        <p:nvSpPr>
          <p:cNvPr id="23555" name="Line 3">
            <a:extLst>
              <a:ext uri="{FF2B5EF4-FFF2-40B4-BE49-F238E27FC236}">
                <a16:creationId xmlns:a16="http://schemas.microsoft.com/office/drawing/2014/main" id="{7BE27F81-D84D-45E3-9DF8-6F3DB13CD61F}"/>
              </a:ext>
            </a:extLst>
          </p:cNvPr>
          <p:cNvSpPr>
            <a:spLocks noChangeShapeType="1"/>
          </p:cNvSpPr>
          <p:nvPr/>
        </p:nvSpPr>
        <p:spPr bwMode="auto">
          <a:xfrm>
            <a:off x="4422775" y="4910138"/>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56" name="Line 4">
            <a:extLst>
              <a:ext uri="{FF2B5EF4-FFF2-40B4-BE49-F238E27FC236}">
                <a16:creationId xmlns:a16="http://schemas.microsoft.com/office/drawing/2014/main" id="{41E7252F-1806-4DFD-A59B-A3EF7E3BEF61}"/>
              </a:ext>
            </a:extLst>
          </p:cNvPr>
          <p:cNvSpPr>
            <a:spLocks noChangeShapeType="1"/>
          </p:cNvSpPr>
          <p:nvPr/>
        </p:nvSpPr>
        <p:spPr bwMode="auto">
          <a:xfrm flipH="1">
            <a:off x="3182938" y="4910138"/>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57" name="Line 5">
            <a:extLst>
              <a:ext uri="{FF2B5EF4-FFF2-40B4-BE49-F238E27FC236}">
                <a16:creationId xmlns:a16="http://schemas.microsoft.com/office/drawing/2014/main" id="{1E3309CC-7FDF-40E8-A095-B9283E085DE4}"/>
              </a:ext>
            </a:extLst>
          </p:cNvPr>
          <p:cNvSpPr>
            <a:spLocks noChangeShapeType="1"/>
          </p:cNvSpPr>
          <p:nvPr/>
        </p:nvSpPr>
        <p:spPr bwMode="auto">
          <a:xfrm flipH="1">
            <a:off x="3890963" y="3935414"/>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58" name="Line 6">
            <a:extLst>
              <a:ext uri="{FF2B5EF4-FFF2-40B4-BE49-F238E27FC236}">
                <a16:creationId xmlns:a16="http://schemas.microsoft.com/office/drawing/2014/main" id="{A82E26C5-EF8B-498D-A699-BFF2B4174288}"/>
              </a:ext>
            </a:extLst>
          </p:cNvPr>
          <p:cNvSpPr>
            <a:spLocks noChangeShapeType="1"/>
          </p:cNvSpPr>
          <p:nvPr/>
        </p:nvSpPr>
        <p:spPr bwMode="auto">
          <a:xfrm>
            <a:off x="5219701" y="3935414"/>
            <a:ext cx="531813"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59" name="Line 7">
            <a:extLst>
              <a:ext uri="{FF2B5EF4-FFF2-40B4-BE49-F238E27FC236}">
                <a16:creationId xmlns:a16="http://schemas.microsoft.com/office/drawing/2014/main" id="{C83E5875-F46F-464A-9EDC-8E4E999D6A16}"/>
              </a:ext>
            </a:extLst>
          </p:cNvPr>
          <p:cNvSpPr>
            <a:spLocks noChangeShapeType="1"/>
          </p:cNvSpPr>
          <p:nvPr/>
        </p:nvSpPr>
        <p:spPr bwMode="auto">
          <a:xfrm>
            <a:off x="4068763" y="3044826"/>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0" name="Line 8">
            <a:extLst>
              <a:ext uri="{FF2B5EF4-FFF2-40B4-BE49-F238E27FC236}">
                <a16:creationId xmlns:a16="http://schemas.microsoft.com/office/drawing/2014/main" id="{4DAB1382-B3DE-4F73-AD5B-2AD787B97B9C}"/>
              </a:ext>
            </a:extLst>
          </p:cNvPr>
          <p:cNvSpPr>
            <a:spLocks noChangeShapeType="1"/>
          </p:cNvSpPr>
          <p:nvPr/>
        </p:nvSpPr>
        <p:spPr bwMode="auto">
          <a:xfrm flipH="1">
            <a:off x="2563814" y="3044826"/>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1" name="Text Box 9">
            <a:extLst>
              <a:ext uri="{FF2B5EF4-FFF2-40B4-BE49-F238E27FC236}">
                <a16:creationId xmlns:a16="http://schemas.microsoft.com/office/drawing/2014/main" id="{19CBEC82-07E9-4EE2-91E5-55CA44B19592}"/>
              </a:ext>
            </a:extLst>
          </p:cNvPr>
          <p:cNvSpPr txBox="1">
            <a:spLocks noChangeArrowheads="1"/>
          </p:cNvSpPr>
          <p:nvPr/>
        </p:nvSpPr>
        <p:spPr bwMode="auto">
          <a:xfrm>
            <a:off x="3130551" y="2720975"/>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3562" name="Text Box 10">
            <a:extLst>
              <a:ext uri="{FF2B5EF4-FFF2-40B4-BE49-F238E27FC236}">
                <a16:creationId xmlns:a16="http://schemas.microsoft.com/office/drawing/2014/main" id="{4F07F20F-B17D-49F4-AB10-864EF5FDADFA}"/>
              </a:ext>
            </a:extLst>
          </p:cNvPr>
          <p:cNvSpPr txBox="1">
            <a:spLocks noChangeArrowheads="1"/>
          </p:cNvSpPr>
          <p:nvPr/>
        </p:nvSpPr>
        <p:spPr bwMode="auto">
          <a:xfrm>
            <a:off x="4244976" y="3613151"/>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3563" name="Text Box 11">
            <a:extLst>
              <a:ext uri="{FF2B5EF4-FFF2-40B4-BE49-F238E27FC236}">
                <a16:creationId xmlns:a16="http://schemas.microsoft.com/office/drawing/2014/main" id="{CA527699-E830-4884-9669-87F2851E116B}"/>
              </a:ext>
            </a:extLst>
          </p:cNvPr>
          <p:cNvSpPr txBox="1">
            <a:spLocks noChangeArrowheads="1"/>
          </p:cNvSpPr>
          <p:nvPr/>
        </p:nvSpPr>
        <p:spPr bwMode="auto">
          <a:xfrm>
            <a:off x="3449639" y="4584700"/>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3564" name="AutoShape 12">
            <a:extLst>
              <a:ext uri="{FF2B5EF4-FFF2-40B4-BE49-F238E27FC236}">
                <a16:creationId xmlns:a16="http://schemas.microsoft.com/office/drawing/2014/main" id="{E28B68EA-EC3D-47B4-A5ED-6F8461B5B3AE}"/>
              </a:ext>
            </a:extLst>
          </p:cNvPr>
          <p:cNvSpPr>
            <a:spLocks noChangeArrowheads="1"/>
          </p:cNvSpPr>
          <p:nvPr/>
        </p:nvSpPr>
        <p:spPr bwMode="auto">
          <a:xfrm>
            <a:off x="4465639" y="5553076"/>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5" name="Text Box 13">
            <a:extLst>
              <a:ext uri="{FF2B5EF4-FFF2-40B4-BE49-F238E27FC236}">
                <a16:creationId xmlns:a16="http://schemas.microsoft.com/office/drawing/2014/main" id="{22DBBC05-9BA7-4D83-8FB3-83FE66801C39}"/>
              </a:ext>
            </a:extLst>
          </p:cNvPr>
          <p:cNvSpPr txBox="1">
            <a:spLocks noChangeArrowheads="1"/>
          </p:cNvSpPr>
          <p:nvPr/>
        </p:nvSpPr>
        <p:spPr bwMode="auto">
          <a:xfrm>
            <a:off x="4383089" y="5553075"/>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3566" name="AutoShape 14">
            <a:extLst>
              <a:ext uri="{FF2B5EF4-FFF2-40B4-BE49-F238E27FC236}">
                <a16:creationId xmlns:a16="http://schemas.microsoft.com/office/drawing/2014/main" id="{67D83799-9E1E-43FE-B9D3-BDF09C8A06B6}"/>
              </a:ext>
            </a:extLst>
          </p:cNvPr>
          <p:cNvSpPr>
            <a:spLocks noChangeArrowheads="1"/>
          </p:cNvSpPr>
          <p:nvPr/>
        </p:nvSpPr>
        <p:spPr bwMode="auto">
          <a:xfrm>
            <a:off x="2828925" y="5573714"/>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7" name="Text Box 15">
            <a:extLst>
              <a:ext uri="{FF2B5EF4-FFF2-40B4-BE49-F238E27FC236}">
                <a16:creationId xmlns:a16="http://schemas.microsoft.com/office/drawing/2014/main" id="{5BA75CE2-E939-46DD-A6FC-7098ED80A5F8}"/>
              </a:ext>
            </a:extLst>
          </p:cNvPr>
          <p:cNvSpPr txBox="1">
            <a:spLocks noChangeArrowheads="1"/>
          </p:cNvSpPr>
          <p:nvPr/>
        </p:nvSpPr>
        <p:spPr bwMode="auto">
          <a:xfrm>
            <a:off x="2959100" y="55562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3568" name="AutoShape 16">
            <a:extLst>
              <a:ext uri="{FF2B5EF4-FFF2-40B4-BE49-F238E27FC236}">
                <a16:creationId xmlns:a16="http://schemas.microsoft.com/office/drawing/2014/main" id="{B53B28FF-A3A3-45AA-9F5B-36FECD17D7E7}"/>
              </a:ext>
            </a:extLst>
          </p:cNvPr>
          <p:cNvSpPr>
            <a:spLocks noChangeArrowheads="1"/>
          </p:cNvSpPr>
          <p:nvPr/>
        </p:nvSpPr>
        <p:spPr bwMode="auto">
          <a:xfrm>
            <a:off x="2209801" y="3630614"/>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69" name="Text Box 17">
            <a:extLst>
              <a:ext uri="{FF2B5EF4-FFF2-40B4-BE49-F238E27FC236}">
                <a16:creationId xmlns:a16="http://schemas.microsoft.com/office/drawing/2014/main" id="{7D19015A-EBB6-40A1-8FB5-C43CE1E91836}"/>
              </a:ext>
            </a:extLst>
          </p:cNvPr>
          <p:cNvSpPr txBox="1">
            <a:spLocks noChangeArrowheads="1"/>
          </p:cNvSpPr>
          <p:nvPr/>
        </p:nvSpPr>
        <p:spPr bwMode="auto">
          <a:xfrm>
            <a:off x="2338388" y="36131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3570" name="AutoShape 18">
            <a:extLst>
              <a:ext uri="{FF2B5EF4-FFF2-40B4-BE49-F238E27FC236}">
                <a16:creationId xmlns:a16="http://schemas.microsoft.com/office/drawing/2014/main" id="{AFD44E40-0BD8-4D3D-94DB-440357FA18D6}"/>
              </a:ext>
            </a:extLst>
          </p:cNvPr>
          <p:cNvSpPr>
            <a:spLocks noChangeArrowheads="1"/>
          </p:cNvSpPr>
          <p:nvPr/>
        </p:nvSpPr>
        <p:spPr bwMode="auto">
          <a:xfrm>
            <a:off x="5384801" y="4618039"/>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571" name="Text Box 19">
            <a:extLst>
              <a:ext uri="{FF2B5EF4-FFF2-40B4-BE49-F238E27FC236}">
                <a16:creationId xmlns:a16="http://schemas.microsoft.com/office/drawing/2014/main" id="{2ACDE603-84A7-4FB3-8C7B-27B22C47668D}"/>
              </a:ext>
            </a:extLst>
          </p:cNvPr>
          <p:cNvSpPr txBox="1">
            <a:spLocks noChangeArrowheads="1"/>
          </p:cNvSpPr>
          <p:nvPr/>
        </p:nvSpPr>
        <p:spPr bwMode="auto">
          <a:xfrm>
            <a:off x="5492750" y="4618038"/>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3572" name="Text Box 20">
            <a:extLst>
              <a:ext uri="{FF2B5EF4-FFF2-40B4-BE49-F238E27FC236}">
                <a16:creationId xmlns:a16="http://schemas.microsoft.com/office/drawing/2014/main" id="{2DB71EF1-6CC9-48D7-847B-37A3B18FFA33}"/>
              </a:ext>
            </a:extLst>
          </p:cNvPr>
          <p:cNvSpPr txBox="1">
            <a:spLocks noChangeArrowheads="1"/>
          </p:cNvSpPr>
          <p:nvPr/>
        </p:nvSpPr>
        <p:spPr bwMode="auto">
          <a:xfrm>
            <a:off x="2384425" y="3044825"/>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3573" name="Text Box 21">
            <a:extLst>
              <a:ext uri="{FF2B5EF4-FFF2-40B4-BE49-F238E27FC236}">
                <a16:creationId xmlns:a16="http://schemas.microsoft.com/office/drawing/2014/main" id="{F5675D7B-2C0E-48CC-8DD4-4EF68320E96B}"/>
              </a:ext>
            </a:extLst>
          </p:cNvPr>
          <p:cNvSpPr txBox="1">
            <a:spLocks noChangeArrowheads="1"/>
          </p:cNvSpPr>
          <p:nvPr/>
        </p:nvSpPr>
        <p:spPr bwMode="auto">
          <a:xfrm>
            <a:off x="4421188" y="3044825"/>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No</a:t>
            </a:r>
          </a:p>
        </p:txBody>
      </p:sp>
      <p:sp>
        <p:nvSpPr>
          <p:cNvPr id="23574" name="Text Box 22">
            <a:extLst>
              <a:ext uri="{FF2B5EF4-FFF2-40B4-BE49-F238E27FC236}">
                <a16:creationId xmlns:a16="http://schemas.microsoft.com/office/drawing/2014/main" id="{45A5EAAA-F00E-4B83-B950-33E0F1D6E7D5}"/>
              </a:ext>
            </a:extLst>
          </p:cNvPr>
          <p:cNvSpPr txBox="1">
            <a:spLocks noChangeArrowheads="1"/>
          </p:cNvSpPr>
          <p:nvPr/>
        </p:nvSpPr>
        <p:spPr bwMode="auto">
          <a:xfrm>
            <a:off x="5546726" y="3983038"/>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Married</a:t>
            </a:r>
            <a:r>
              <a:rPr lang="en-US" altLang="en-US" sz="1600">
                <a:solidFill>
                  <a:schemeClr val="bg2"/>
                </a:solidFill>
              </a:rPr>
              <a:t> </a:t>
            </a:r>
          </a:p>
        </p:txBody>
      </p:sp>
      <p:sp>
        <p:nvSpPr>
          <p:cNvPr id="23575" name="Text Box 23">
            <a:extLst>
              <a:ext uri="{FF2B5EF4-FFF2-40B4-BE49-F238E27FC236}">
                <a16:creationId xmlns:a16="http://schemas.microsoft.com/office/drawing/2014/main" id="{E0DF96DA-6759-4B0D-AC2B-74F847B21C2D}"/>
              </a:ext>
            </a:extLst>
          </p:cNvPr>
          <p:cNvSpPr txBox="1">
            <a:spLocks noChangeArrowheads="1"/>
          </p:cNvSpPr>
          <p:nvPr/>
        </p:nvSpPr>
        <p:spPr bwMode="auto">
          <a:xfrm>
            <a:off x="3186114" y="4017963"/>
            <a:ext cx="1660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Single, Divorced</a:t>
            </a:r>
            <a:endParaRPr lang="en-US" altLang="en-US" sz="1600">
              <a:solidFill>
                <a:schemeClr val="bg2"/>
              </a:solidFill>
            </a:endParaRPr>
          </a:p>
        </p:txBody>
      </p:sp>
      <p:sp>
        <p:nvSpPr>
          <p:cNvPr id="23576" name="Text Box 24">
            <a:extLst>
              <a:ext uri="{FF2B5EF4-FFF2-40B4-BE49-F238E27FC236}">
                <a16:creationId xmlns:a16="http://schemas.microsoft.com/office/drawing/2014/main" id="{CD93FF1B-6668-456F-8558-239F8CEB8D29}"/>
              </a:ext>
            </a:extLst>
          </p:cNvPr>
          <p:cNvSpPr txBox="1">
            <a:spLocks noChangeArrowheads="1"/>
          </p:cNvSpPr>
          <p:nvPr/>
        </p:nvSpPr>
        <p:spPr bwMode="auto">
          <a:xfrm>
            <a:off x="2679701" y="49895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3577" name="Text Box 25">
            <a:extLst>
              <a:ext uri="{FF2B5EF4-FFF2-40B4-BE49-F238E27FC236}">
                <a16:creationId xmlns:a16="http://schemas.microsoft.com/office/drawing/2014/main" id="{A717046B-4452-478E-B935-98C7CC3F1057}"/>
              </a:ext>
            </a:extLst>
          </p:cNvPr>
          <p:cNvSpPr txBox="1">
            <a:spLocks noChangeArrowheads="1"/>
          </p:cNvSpPr>
          <p:nvPr/>
        </p:nvSpPr>
        <p:spPr bwMode="auto">
          <a:xfrm>
            <a:off x="4625976" y="49895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aphicFrame>
        <p:nvGraphicFramePr>
          <p:cNvPr id="23578" name="Object 26">
            <a:extLst>
              <a:ext uri="{FF2B5EF4-FFF2-40B4-BE49-F238E27FC236}">
                <a16:creationId xmlns:a16="http://schemas.microsoft.com/office/drawing/2014/main" id="{806F9AA4-0D25-45C5-B8C1-3DD9EFA472E2}"/>
              </a:ext>
            </a:extLst>
          </p:cNvPr>
          <p:cNvGraphicFramePr>
            <a:graphicFrameLocks noChangeAspect="1"/>
          </p:cNvGraphicFramePr>
          <p:nvPr/>
        </p:nvGraphicFramePr>
        <p:xfrm>
          <a:off x="6477001" y="1958976"/>
          <a:ext cx="3343275" cy="1133475"/>
        </p:xfrm>
        <a:graphic>
          <a:graphicData uri="http://schemas.openxmlformats.org/presentationml/2006/ole">
            <mc:AlternateContent xmlns:mc="http://schemas.openxmlformats.org/markup-compatibility/2006">
              <mc:Choice xmlns:v="urn:schemas-microsoft-com:vml" Requires="v">
                <p:oleObj name="Document" r:id="rId2" imgW="4651200" imgH="1576440" progId="Word.Document.8">
                  <p:embed/>
                </p:oleObj>
              </mc:Choice>
              <mc:Fallback>
                <p:oleObj name="Document" r:id="rId2" imgW="4651200" imgH="1576440" progId="Word.Document.8">
                  <p:embed/>
                  <p:pic>
                    <p:nvPicPr>
                      <p:cNvPr id="23578" name="Object 26">
                        <a:extLst>
                          <a:ext uri="{FF2B5EF4-FFF2-40B4-BE49-F238E27FC236}">
                            <a16:creationId xmlns:a16="http://schemas.microsoft.com/office/drawing/2014/main" id="{806F9AA4-0D25-45C5-B8C1-3DD9EFA47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1958976"/>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79" name="Text Box 27">
            <a:extLst>
              <a:ext uri="{FF2B5EF4-FFF2-40B4-BE49-F238E27FC236}">
                <a16:creationId xmlns:a16="http://schemas.microsoft.com/office/drawing/2014/main" id="{3ED2947A-C300-46ED-9F08-66E5A1D1691B}"/>
              </a:ext>
            </a:extLst>
          </p:cNvPr>
          <p:cNvSpPr txBox="1">
            <a:spLocks noChangeArrowheads="1"/>
          </p:cNvSpPr>
          <p:nvPr/>
        </p:nvSpPr>
        <p:spPr bwMode="auto">
          <a:xfrm>
            <a:off x="6324600" y="15017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3580" name="Line 28">
            <a:extLst>
              <a:ext uri="{FF2B5EF4-FFF2-40B4-BE49-F238E27FC236}">
                <a16:creationId xmlns:a16="http://schemas.microsoft.com/office/drawing/2014/main" id="{E51B0613-219A-4650-B4C8-1D3667C0BE71}"/>
              </a:ext>
            </a:extLst>
          </p:cNvPr>
          <p:cNvSpPr>
            <a:spLocks noChangeShapeType="1"/>
          </p:cNvSpPr>
          <p:nvPr/>
        </p:nvSpPr>
        <p:spPr bwMode="auto">
          <a:xfrm flipH="1">
            <a:off x="5334000" y="2416175"/>
            <a:ext cx="2057400" cy="12954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04266B36-0765-4AF5-9E29-E29FCE35416D}"/>
              </a:ext>
            </a:extLst>
          </p:cNvPr>
          <p:cNvSpPr>
            <a:spLocks noGrp="1" noChangeArrowheads="1"/>
          </p:cNvSpPr>
          <p:nvPr>
            <p:ph type="title"/>
          </p:nvPr>
        </p:nvSpPr>
        <p:spPr/>
        <p:txBody>
          <a:bodyPr>
            <a:normAutofit/>
          </a:bodyPr>
          <a:lstStyle/>
          <a:p>
            <a:r>
              <a:rPr lang="en-US" altLang="en-US" b="1" dirty="0">
                <a:latin typeface="Georgia" panose="02040502050405020303" pitchFamily="18" charset="0"/>
              </a:rPr>
              <a:t>Apply Model to Test Data</a:t>
            </a:r>
          </a:p>
        </p:txBody>
      </p:sp>
      <p:sp>
        <p:nvSpPr>
          <p:cNvPr id="24579" name="Line 3">
            <a:extLst>
              <a:ext uri="{FF2B5EF4-FFF2-40B4-BE49-F238E27FC236}">
                <a16:creationId xmlns:a16="http://schemas.microsoft.com/office/drawing/2014/main" id="{00D63073-4E2B-4F98-A161-F2852C30CF4C}"/>
              </a:ext>
            </a:extLst>
          </p:cNvPr>
          <p:cNvSpPr>
            <a:spLocks noChangeShapeType="1"/>
          </p:cNvSpPr>
          <p:nvPr/>
        </p:nvSpPr>
        <p:spPr bwMode="auto">
          <a:xfrm>
            <a:off x="4422775" y="4932363"/>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80" name="Line 4">
            <a:extLst>
              <a:ext uri="{FF2B5EF4-FFF2-40B4-BE49-F238E27FC236}">
                <a16:creationId xmlns:a16="http://schemas.microsoft.com/office/drawing/2014/main" id="{1DEBD291-1657-48D1-B384-A04C930EC49F}"/>
              </a:ext>
            </a:extLst>
          </p:cNvPr>
          <p:cNvSpPr>
            <a:spLocks noChangeShapeType="1"/>
          </p:cNvSpPr>
          <p:nvPr/>
        </p:nvSpPr>
        <p:spPr bwMode="auto">
          <a:xfrm flipH="1">
            <a:off x="3182938" y="4932363"/>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81" name="Line 5">
            <a:extLst>
              <a:ext uri="{FF2B5EF4-FFF2-40B4-BE49-F238E27FC236}">
                <a16:creationId xmlns:a16="http://schemas.microsoft.com/office/drawing/2014/main" id="{90CA3A79-A4A7-4A14-B6EB-1F2706ADC25D}"/>
              </a:ext>
            </a:extLst>
          </p:cNvPr>
          <p:cNvSpPr>
            <a:spLocks noChangeShapeType="1"/>
          </p:cNvSpPr>
          <p:nvPr/>
        </p:nvSpPr>
        <p:spPr bwMode="auto">
          <a:xfrm flipH="1">
            <a:off x="3890963" y="3957639"/>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82" name="Line 6">
            <a:extLst>
              <a:ext uri="{FF2B5EF4-FFF2-40B4-BE49-F238E27FC236}">
                <a16:creationId xmlns:a16="http://schemas.microsoft.com/office/drawing/2014/main" id="{F41B8FF0-6891-4CFE-81CE-6F01DA15F44D}"/>
              </a:ext>
            </a:extLst>
          </p:cNvPr>
          <p:cNvSpPr>
            <a:spLocks noChangeShapeType="1"/>
          </p:cNvSpPr>
          <p:nvPr/>
        </p:nvSpPr>
        <p:spPr bwMode="auto">
          <a:xfrm>
            <a:off x="5219701" y="3957639"/>
            <a:ext cx="531813" cy="6492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83" name="Line 7">
            <a:extLst>
              <a:ext uri="{FF2B5EF4-FFF2-40B4-BE49-F238E27FC236}">
                <a16:creationId xmlns:a16="http://schemas.microsoft.com/office/drawing/2014/main" id="{41431082-1C41-4D13-8734-876E1185D47C}"/>
              </a:ext>
            </a:extLst>
          </p:cNvPr>
          <p:cNvSpPr>
            <a:spLocks noChangeShapeType="1"/>
          </p:cNvSpPr>
          <p:nvPr/>
        </p:nvSpPr>
        <p:spPr bwMode="auto">
          <a:xfrm>
            <a:off x="4068763" y="3067051"/>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84" name="Line 8">
            <a:extLst>
              <a:ext uri="{FF2B5EF4-FFF2-40B4-BE49-F238E27FC236}">
                <a16:creationId xmlns:a16="http://schemas.microsoft.com/office/drawing/2014/main" id="{A0E1C131-6C59-42E1-84E3-D94C6F3C139C}"/>
              </a:ext>
            </a:extLst>
          </p:cNvPr>
          <p:cNvSpPr>
            <a:spLocks noChangeShapeType="1"/>
          </p:cNvSpPr>
          <p:nvPr/>
        </p:nvSpPr>
        <p:spPr bwMode="auto">
          <a:xfrm flipH="1">
            <a:off x="2563814" y="3067051"/>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85" name="Text Box 9">
            <a:extLst>
              <a:ext uri="{FF2B5EF4-FFF2-40B4-BE49-F238E27FC236}">
                <a16:creationId xmlns:a16="http://schemas.microsoft.com/office/drawing/2014/main" id="{EFE37E88-CE95-459E-BBA4-911D86469DCF}"/>
              </a:ext>
            </a:extLst>
          </p:cNvPr>
          <p:cNvSpPr txBox="1">
            <a:spLocks noChangeArrowheads="1"/>
          </p:cNvSpPr>
          <p:nvPr/>
        </p:nvSpPr>
        <p:spPr bwMode="auto">
          <a:xfrm>
            <a:off x="3130551" y="2743200"/>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4586" name="Text Box 10">
            <a:extLst>
              <a:ext uri="{FF2B5EF4-FFF2-40B4-BE49-F238E27FC236}">
                <a16:creationId xmlns:a16="http://schemas.microsoft.com/office/drawing/2014/main" id="{0F252B4E-B374-47EC-8D7C-BC1357D34DB5}"/>
              </a:ext>
            </a:extLst>
          </p:cNvPr>
          <p:cNvSpPr txBox="1">
            <a:spLocks noChangeArrowheads="1"/>
          </p:cNvSpPr>
          <p:nvPr/>
        </p:nvSpPr>
        <p:spPr bwMode="auto">
          <a:xfrm>
            <a:off x="4244976" y="3635376"/>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4587" name="Text Box 11">
            <a:extLst>
              <a:ext uri="{FF2B5EF4-FFF2-40B4-BE49-F238E27FC236}">
                <a16:creationId xmlns:a16="http://schemas.microsoft.com/office/drawing/2014/main" id="{E7CB9DFC-787D-44E3-9B9E-23A476D9BD49}"/>
              </a:ext>
            </a:extLst>
          </p:cNvPr>
          <p:cNvSpPr txBox="1">
            <a:spLocks noChangeArrowheads="1"/>
          </p:cNvSpPr>
          <p:nvPr/>
        </p:nvSpPr>
        <p:spPr bwMode="auto">
          <a:xfrm>
            <a:off x="3449639" y="4606925"/>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4588" name="AutoShape 12">
            <a:extLst>
              <a:ext uri="{FF2B5EF4-FFF2-40B4-BE49-F238E27FC236}">
                <a16:creationId xmlns:a16="http://schemas.microsoft.com/office/drawing/2014/main" id="{416FC0DE-0D78-4348-9203-A7E374757EC7}"/>
              </a:ext>
            </a:extLst>
          </p:cNvPr>
          <p:cNvSpPr>
            <a:spLocks noChangeArrowheads="1"/>
          </p:cNvSpPr>
          <p:nvPr/>
        </p:nvSpPr>
        <p:spPr bwMode="auto">
          <a:xfrm>
            <a:off x="4465639" y="5575301"/>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89" name="Text Box 13">
            <a:extLst>
              <a:ext uri="{FF2B5EF4-FFF2-40B4-BE49-F238E27FC236}">
                <a16:creationId xmlns:a16="http://schemas.microsoft.com/office/drawing/2014/main" id="{C93DED73-9E11-4BCC-980A-DCF01C97F292}"/>
              </a:ext>
            </a:extLst>
          </p:cNvPr>
          <p:cNvSpPr txBox="1">
            <a:spLocks noChangeArrowheads="1"/>
          </p:cNvSpPr>
          <p:nvPr/>
        </p:nvSpPr>
        <p:spPr bwMode="auto">
          <a:xfrm>
            <a:off x="4383089" y="5575300"/>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4590" name="AutoShape 14">
            <a:extLst>
              <a:ext uri="{FF2B5EF4-FFF2-40B4-BE49-F238E27FC236}">
                <a16:creationId xmlns:a16="http://schemas.microsoft.com/office/drawing/2014/main" id="{E9AB971D-B068-4C8B-8C3E-3232F99450FA}"/>
              </a:ext>
            </a:extLst>
          </p:cNvPr>
          <p:cNvSpPr>
            <a:spLocks noChangeArrowheads="1"/>
          </p:cNvSpPr>
          <p:nvPr/>
        </p:nvSpPr>
        <p:spPr bwMode="auto">
          <a:xfrm>
            <a:off x="2828925" y="5595939"/>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91" name="Text Box 15">
            <a:extLst>
              <a:ext uri="{FF2B5EF4-FFF2-40B4-BE49-F238E27FC236}">
                <a16:creationId xmlns:a16="http://schemas.microsoft.com/office/drawing/2014/main" id="{F4B8D7A8-3314-4522-8BBA-6C2B516247AF}"/>
              </a:ext>
            </a:extLst>
          </p:cNvPr>
          <p:cNvSpPr txBox="1">
            <a:spLocks noChangeArrowheads="1"/>
          </p:cNvSpPr>
          <p:nvPr/>
        </p:nvSpPr>
        <p:spPr bwMode="auto">
          <a:xfrm>
            <a:off x="2959100" y="55784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4592" name="AutoShape 16">
            <a:extLst>
              <a:ext uri="{FF2B5EF4-FFF2-40B4-BE49-F238E27FC236}">
                <a16:creationId xmlns:a16="http://schemas.microsoft.com/office/drawing/2014/main" id="{D56DEA39-EB54-4678-9D31-2B2A1AE56E96}"/>
              </a:ext>
            </a:extLst>
          </p:cNvPr>
          <p:cNvSpPr>
            <a:spLocks noChangeArrowheads="1"/>
          </p:cNvSpPr>
          <p:nvPr/>
        </p:nvSpPr>
        <p:spPr bwMode="auto">
          <a:xfrm>
            <a:off x="2209801" y="3652839"/>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93" name="Text Box 17">
            <a:extLst>
              <a:ext uri="{FF2B5EF4-FFF2-40B4-BE49-F238E27FC236}">
                <a16:creationId xmlns:a16="http://schemas.microsoft.com/office/drawing/2014/main" id="{76121344-9046-4DBC-990F-729E900BBCDA}"/>
              </a:ext>
            </a:extLst>
          </p:cNvPr>
          <p:cNvSpPr txBox="1">
            <a:spLocks noChangeArrowheads="1"/>
          </p:cNvSpPr>
          <p:nvPr/>
        </p:nvSpPr>
        <p:spPr bwMode="auto">
          <a:xfrm>
            <a:off x="2338388" y="36353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4594" name="AutoShape 18">
            <a:extLst>
              <a:ext uri="{FF2B5EF4-FFF2-40B4-BE49-F238E27FC236}">
                <a16:creationId xmlns:a16="http://schemas.microsoft.com/office/drawing/2014/main" id="{4DB1705E-505A-4592-BE57-A6D1371F7663}"/>
              </a:ext>
            </a:extLst>
          </p:cNvPr>
          <p:cNvSpPr>
            <a:spLocks noChangeArrowheads="1"/>
          </p:cNvSpPr>
          <p:nvPr/>
        </p:nvSpPr>
        <p:spPr bwMode="auto">
          <a:xfrm>
            <a:off x="5384801" y="4640264"/>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595" name="Text Box 19">
            <a:extLst>
              <a:ext uri="{FF2B5EF4-FFF2-40B4-BE49-F238E27FC236}">
                <a16:creationId xmlns:a16="http://schemas.microsoft.com/office/drawing/2014/main" id="{14D7FE60-A967-4D83-B182-A127696F5D78}"/>
              </a:ext>
            </a:extLst>
          </p:cNvPr>
          <p:cNvSpPr txBox="1">
            <a:spLocks noChangeArrowheads="1"/>
          </p:cNvSpPr>
          <p:nvPr/>
        </p:nvSpPr>
        <p:spPr bwMode="auto">
          <a:xfrm>
            <a:off x="5492750" y="4640263"/>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4596" name="Text Box 20">
            <a:extLst>
              <a:ext uri="{FF2B5EF4-FFF2-40B4-BE49-F238E27FC236}">
                <a16:creationId xmlns:a16="http://schemas.microsoft.com/office/drawing/2014/main" id="{573318BA-CD3D-41B8-B348-D7707963A776}"/>
              </a:ext>
            </a:extLst>
          </p:cNvPr>
          <p:cNvSpPr txBox="1">
            <a:spLocks noChangeArrowheads="1"/>
          </p:cNvSpPr>
          <p:nvPr/>
        </p:nvSpPr>
        <p:spPr bwMode="auto">
          <a:xfrm>
            <a:off x="2384425" y="30670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4597" name="Text Box 21">
            <a:extLst>
              <a:ext uri="{FF2B5EF4-FFF2-40B4-BE49-F238E27FC236}">
                <a16:creationId xmlns:a16="http://schemas.microsoft.com/office/drawing/2014/main" id="{1F023753-FF17-4CCC-A644-D01368DE450E}"/>
              </a:ext>
            </a:extLst>
          </p:cNvPr>
          <p:cNvSpPr txBox="1">
            <a:spLocks noChangeArrowheads="1"/>
          </p:cNvSpPr>
          <p:nvPr/>
        </p:nvSpPr>
        <p:spPr bwMode="auto">
          <a:xfrm>
            <a:off x="4421188" y="3067050"/>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No</a:t>
            </a:r>
          </a:p>
        </p:txBody>
      </p:sp>
      <p:sp>
        <p:nvSpPr>
          <p:cNvPr id="24598" name="Text Box 22">
            <a:extLst>
              <a:ext uri="{FF2B5EF4-FFF2-40B4-BE49-F238E27FC236}">
                <a16:creationId xmlns:a16="http://schemas.microsoft.com/office/drawing/2014/main" id="{C5CB6D62-681B-4EB8-ACDA-C0826CBF4524}"/>
              </a:ext>
            </a:extLst>
          </p:cNvPr>
          <p:cNvSpPr txBox="1">
            <a:spLocks noChangeArrowheads="1"/>
          </p:cNvSpPr>
          <p:nvPr/>
        </p:nvSpPr>
        <p:spPr bwMode="auto">
          <a:xfrm>
            <a:off x="5546726" y="4005263"/>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Married </a:t>
            </a:r>
          </a:p>
        </p:txBody>
      </p:sp>
      <p:sp>
        <p:nvSpPr>
          <p:cNvPr id="24599" name="Text Box 23">
            <a:extLst>
              <a:ext uri="{FF2B5EF4-FFF2-40B4-BE49-F238E27FC236}">
                <a16:creationId xmlns:a16="http://schemas.microsoft.com/office/drawing/2014/main" id="{FD44FB9C-0547-4FE1-AFBF-FFC46A62E082}"/>
              </a:ext>
            </a:extLst>
          </p:cNvPr>
          <p:cNvSpPr txBox="1">
            <a:spLocks noChangeArrowheads="1"/>
          </p:cNvSpPr>
          <p:nvPr/>
        </p:nvSpPr>
        <p:spPr bwMode="auto">
          <a:xfrm>
            <a:off x="3186114" y="4040188"/>
            <a:ext cx="1660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Single, Divorced</a:t>
            </a:r>
            <a:endParaRPr lang="en-US" altLang="en-US" sz="1600">
              <a:solidFill>
                <a:schemeClr val="bg2"/>
              </a:solidFill>
            </a:endParaRPr>
          </a:p>
        </p:txBody>
      </p:sp>
      <p:sp>
        <p:nvSpPr>
          <p:cNvPr id="24600" name="Text Box 24">
            <a:extLst>
              <a:ext uri="{FF2B5EF4-FFF2-40B4-BE49-F238E27FC236}">
                <a16:creationId xmlns:a16="http://schemas.microsoft.com/office/drawing/2014/main" id="{F9ECB1C9-F823-4F93-B186-6273C908CFF5}"/>
              </a:ext>
            </a:extLst>
          </p:cNvPr>
          <p:cNvSpPr txBox="1">
            <a:spLocks noChangeArrowheads="1"/>
          </p:cNvSpPr>
          <p:nvPr/>
        </p:nvSpPr>
        <p:spPr bwMode="auto">
          <a:xfrm>
            <a:off x="2679701"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4601" name="Text Box 25">
            <a:extLst>
              <a:ext uri="{FF2B5EF4-FFF2-40B4-BE49-F238E27FC236}">
                <a16:creationId xmlns:a16="http://schemas.microsoft.com/office/drawing/2014/main" id="{5A7F4F39-06AB-49B1-A8E4-D166AF437A75}"/>
              </a:ext>
            </a:extLst>
          </p:cNvPr>
          <p:cNvSpPr txBox="1">
            <a:spLocks noChangeArrowheads="1"/>
          </p:cNvSpPr>
          <p:nvPr/>
        </p:nvSpPr>
        <p:spPr bwMode="auto">
          <a:xfrm>
            <a:off x="4625976"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aphicFrame>
        <p:nvGraphicFramePr>
          <p:cNvPr id="24602" name="Object 26">
            <a:extLst>
              <a:ext uri="{FF2B5EF4-FFF2-40B4-BE49-F238E27FC236}">
                <a16:creationId xmlns:a16="http://schemas.microsoft.com/office/drawing/2014/main" id="{8E85A62F-8289-4A10-853C-710BB6C51EDF}"/>
              </a:ext>
            </a:extLst>
          </p:cNvPr>
          <p:cNvGraphicFramePr>
            <a:graphicFrameLocks noChangeAspect="1"/>
          </p:cNvGraphicFramePr>
          <p:nvPr/>
        </p:nvGraphicFramePr>
        <p:xfrm>
          <a:off x="6477001" y="1981201"/>
          <a:ext cx="3343275" cy="1133475"/>
        </p:xfrm>
        <a:graphic>
          <a:graphicData uri="http://schemas.openxmlformats.org/presentationml/2006/ole">
            <mc:AlternateContent xmlns:mc="http://schemas.openxmlformats.org/markup-compatibility/2006">
              <mc:Choice xmlns:v="urn:schemas-microsoft-com:vml" Requires="v">
                <p:oleObj name="Document" r:id="rId2" imgW="4651200" imgH="1576440" progId="Word.Document.8">
                  <p:embed/>
                </p:oleObj>
              </mc:Choice>
              <mc:Fallback>
                <p:oleObj name="Document" r:id="rId2" imgW="4651200" imgH="1576440" progId="Word.Document.8">
                  <p:embed/>
                  <p:pic>
                    <p:nvPicPr>
                      <p:cNvPr id="24602" name="Object 26">
                        <a:extLst>
                          <a:ext uri="{FF2B5EF4-FFF2-40B4-BE49-F238E27FC236}">
                            <a16:creationId xmlns:a16="http://schemas.microsoft.com/office/drawing/2014/main" id="{8E85A62F-8289-4A10-853C-710BB6C51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1981201"/>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03" name="Text Box 27">
            <a:extLst>
              <a:ext uri="{FF2B5EF4-FFF2-40B4-BE49-F238E27FC236}">
                <a16:creationId xmlns:a16="http://schemas.microsoft.com/office/drawing/2014/main" id="{E60C75CE-9AAD-4A1F-A99F-4FD66A19A761}"/>
              </a:ext>
            </a:extLst>
          </p:cNvPr>
          <p:cNvSpPr txBox="1">
            <a:spLocks noChangeArrowheads="1"/>
          </p:cNvSpPr>
          <p:nvPr/>
        </p:nvSpPr>
        <p:spPr bwMode="auto">
          <a:xfrm>
            <a:off x="6324600" y="15240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4604" name="Line 28">
            <a:extLst>
              <a:ext uri="{FF2B5EF4-FFF2-40B4-BE49-F238E27FC236}">
                <a16:creationId xmlns:a16="http://schemas.microsoft.com/office/drawing/2014/main" id="{A3832F14-BE32-4D44-89AA-BF634605E802}"/>
              </a:ext>
            </a:extLst>
          </p:cNvPr>
          <p:cNvSpPr>
            <a:spLocks noChangeShapeType="1"/>
          </p:cNvSpPr>
          <p:nvPr/>
        </p:nvSpPr>
        <p:spPr bwMode="auto">
          <a:xfrm flipH="1">
            <a:off x="6172200" y="2971800"/>
            <a:ext cx="1295400" cy="990600"/>
          </a:xfrm>
          <a:prstGeom prst="line">
            <a:avLst/>
          </a:prstGeom>
          <a:noFill/>
          <a:ln w="15875">
            <a:solidFill>
              <a:srgbClr val="FF0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7524-88CC-4C62-8D8E-88D048B072EA}"/>
              </a:ext>
            </a:extLst>
          </p:cNvPr>
          <p:cNvSpPr>
            <a:spLocks noGrp="1"/>
          </p:cNvSpPr>
          <p:nvPr>
            <p:ph type="title"/>
          </p:nvPr>
        </p:nvSpPr>
        <p:spPr>
          <a:xfrm>
            <a:off x="672550" y="658189"/>
            <a:ext cx="9601196" cy="647885"/>
          </a:xfrm>
        </p:spPr>
        <p:txBody>
          <a:bodyPr>
            <a:normAutofit fontScale="90000"/>
          </a:bodyPr>
          <a:lstStyle/>
          <a:p>
            <a:pPr algn="ctr"/>
            <a:r>
              <a:rPr lang="en-US" b="1" dirty="0">
                <a:latin typeface="Georgia" panose="02040502050405020303" pitchFamily="18" charset="0"/>
              </a:rPr>
              <a:t>Supervised Learning</a:t>
            </a:r>
            <a:endParaRPr lang="en-IN" b="1" dirty="0">
              <a:latin typeface="Georgia" panose="02040502050405020303" pitchFamily="18" charset="0"/>
            </a:endParaRPr>
          </a:p>
        </p:txBody>
      </p:sp>
      <p:sp>
        <p:nvSpPr>
          <p:cNvPr id="3" name="Content Placeholder 2">
            <a:extLst>
              <a:ext uri="{FF2B5EF4-FFF2-40B4-BE49-F238E27FC236}">
                <a16:creationId xmlns:a16="http://schemas.microsoft.com/office/drawing/2014/main" id="{A1172312-6A0A-40CF-8BDD-F2626A395FD2}"/>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D30676A7-0318-4E3C-BAEE-F504A9F92147}"/>
              </a:ext>
            </a:extLst>
          </p:cNvPr>
          <p:cNvPicPr>
            <a:picLocks noChangeAspect="1"/>
          </p:cNvPicPr>
          <p:nvPr/>
        </p:nvPicPr>
        <p:blipFill>
          <a:blip r:embed="rId2"/>
          <a:stretch>
            <a:fillRect/>
          </a:stretch>
        </p:blipFill>
        <p:spPr>
          <a:xfrm>
            <a:off x="901148" y="1630016"/>
            <a:ext cx="10098156" cy="4543839"/>
          </a:xfrm>
          <a:prstGeom prst="rect">
            <a:avLst/>
          </a:prstGeom>
        </p:spPr>
      </p:pic>
    </p:spTree>
    <p:extLst>
      <p:ext uri="{BB962C8B-B14F-4D97-AF65-F5344CB8AC3E}">
        <p14:creationId xmlns:p14="http://schemas.microsoft.com/office/powerpoint/2010/main" val="367198691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73CBC6D-23E4-443B-9C07-3B6DA9776C9D}"/>
              </a:ext>
            </a:extLst>
          </p:cNvPr>
          <p:cNvSpPr>
            <a:spLocks noGrp="1" noChangeArrowheads="1"/>
          </p:cNvSpPr>
          <p:nvPr>
            <p:ph type="title"/>
          </p:nvPr>
        </p:nvSpPr>
        <p:spPr/>
        <p:txBody>
          <a:bodyPr>
            <a:normAutofit/>
          </a:bodyPr>
          <a:lstStyle/>
          <a:p>
            <a:r>
              <a:rPr lang="en-US" altLang="en-US" b="1" dirty="0">
                <a:latin typeface="Georgia" panose="02040502050405020303" pitchFamily="18" charset="0"/>
              </a:rPr>
              <a:t>Apply Model to Test Data</a:t>
            </a:r>
          </a:p>
        </p:txBody>
      </p:sp>
      <p:sp>
        <p:nvSpPr>
          <p:cNvPr id="25603" name="Line 3">
            <a:extLst>
              <a:ext uri="{FF2B5EF4-FFF2-40B4-BE49-F238E27FC236}">
                <a16:creationId xmlns:a16="http://schemas.microsoft.com/office/drawing/2014/main" id="{2B90E308-7C3D-4522-992F-345477AEACF2}"/>
              </a:ext>
            </a:extLst>
          </p:cNvPr>
          <p:cNvSpPr>
            <a:spLocks noChangeShapeType="1"/>
          </p:cNvSpPr>
          <p:nvPr/>
        </p:nvSpPr>
        <p:spPr bwMode="auto">
          <a:xfrm>
            <a:off x="4422775" y="4986338"/>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04" name="Line 4">
            <a:extLst>
              <a:ext uri="{FF2B5EF4-FFF2-40B4-BE49-F238E27FC236}">
                <a16:creationId xmlns:a16="http://schemas.microsoft.com/office/drawing/2014/main" id="{F0D4C463-ED43-456B-9DAB-99B556637D80}"/>
              </a:ext>
            </a:extLst>
          </p:cNvPr>
          <p:cNvSpPr>
            <a:spLocks noChangeShapeType="1"/>
          </p:cNvSpPr>
          <p:nvPr/>
        </p:nvSpPr>
        <p:spPr bwMode="auto">
          <a:xfrm flipH="1">
            <a:off x="3182938" y="4986338"/>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05" name="Line 5">
            <a:extLst>
              <a:ext uri="{FF2B5EF4-FFF2-40B4-BE49-F238E27FC236}">
                <a16:creationId xmlns:a16="http://schemas.microsoft.com/office/drawing/2014/main" id="{E6A5E579-C2E1-4F23-B519-7FA35D826F65}"/>
              </a:ext>
            </a:extLst>
          </p:cNvPr>
          <p:cNvSpPr>
            <a:spLocks noChangeShapeType="1"/>
          </p:cNvSpPr>
          <p:nvPr/>
        </p:nvSpPr>
        <p:spPr bwMode="auto">
          <a:xfrm flipH="1">
            <a:off x="3890963" y="4011614"/>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06" name="Line 6">
            <a:extLst>
              <a:ext uri="{FF2B5EF4-FFF2-40B4-BE49-F238E27FC236}">
                <a16:creationId xmlns:a16="http://schemas.microsoft.com/office/drawing/2014/main" id="{0AE2AD83-2970-425C-87A5-CAEAD44FB38D}"/>
              </a:ext>
            </a:extLst>
          </p:cNvPr>
          <p:cNvSpPr>
            <a:spLocks noChangeShapeType="1"/>
          </p:cNvSpPr>
          <p:nvPr/>
        </p:nvSpPr>
        <p:spPr bwMode="auto">
          <a:xfrm>
            <a:off x="5219701" y="4011614"/>
            <a:ext cx="531813" cy="6492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07" name="Line 7">
            <a:extLst>
              <a:ext uri="{FF2B5EF4-FFF2-40B4-BE49-F238E27FC236}">
                <a16:creationId xmlns:a16="http://schemas.microsoft.com/office/drawing/2014/main" id="{257076D9-CA6C-4560-927B-5186F5AB9C84}"/>
              </a:ext>
            </a:extLst>
          </p:cNvPr>
          <p:cNvSpPr>
            <a:spLocks noChangeShapeType="1"/>
          </p:cNvSpPr>
          <p:nvPr/>
        </p:nvSpPr>
        <p:spPr bwMode="auto">
          <a:xfrm>
            <a:off x="4068763" y="3121026"/>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08" name="Line 8">
            <a:extLst>
              <a:ext uri="{FF2B5EF4-FFF2-40B4-BE49-F238E27FC236}">
                <a16:creationId xmlns:a16="http://schemas.microsoft.com/office/drawing/2014/main" id="{8E0F7D64-4B9F-4AAD-9456-D8FA9C64DBCD}"/>
              </a:ext>
            </a:extLst>
          </p:cNvPr>
          <p:cNvSpPr>
            <a:spLocks noChangeShapeType="1"/>
          </p:cNvSpPr>
          <p:nvPr/>
        </p:nvSpPr>
        <p:spPr bwMode="auto">
          <a:xfrm flipH="1">
            <a:off x="2563814" y="3121026"/>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09" name="Text Box 9">
            <a:extLst>
              <a:ext uri="{FF2B5EF4-FFF2-40B4-BE49-F238E27FC236}">
                <a16:creationId xmlns:a16="http://schemas.microsoft.com/office/drawing/2014/main" id="{A4FC4619-AD13-41FE-8A5E-4DC3B9A71F91}"/>
              </a:ext>
            </a:extLst>
          </p:cNvPr>
          <p:cNvSpPr txBox="1">
            <a:spLocks noChangeArrowheads="1"/>
          </p:cNvSpPr>
          <p:nvPr/>
        </p:nvSpPr>
        <p:spPr bwMode="auto">
          <a:xfrm>
            <a:off x="3130551" y="2797175"/>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5610" name="Text Box 10">
            <a:extLst>
              <a:ext uri="{FF2B5EF4-FFF2-40B4-BE49-F238E27FC236}">
                <a16:creationId xmlns:a16="http://schemas.microsoft.com/office/drawing/2014/main" id="{E1E6495B-5494-4E4E-9786-C709C607AC41}"/>
              </a:ext>
            </a:extLst>
          </p:cNvPr>
          <p:cNvSpPr txBox="1">
            <a:spLocks noChangeArrowheads="1"/>
          </p:cNvSpPr>
          <p:nvPr/>
        </p:nvSpPr>
        <p:spPr bwMode="auto">
          <a:xfrm>
            <a:off x="4244976" y="3689351"/>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5611" name="Text Box 11">
            <a:extLst>
              <a:ext uri="{FF2B5EF4-FFF2-40B4-BE49-F238E27FC236}">
                <a16:creationId xmlns:a16="http://schemas.microsoft.com/office/drawing/2014/main" id="{D470143C-8B0E-41A7-BC7A-AE973C1D31E2}"/>
              </a:ext>
            </a:extLst>
          </p:cNvPr>
          <p:cNvSpPr txBox="1">
            <a:spLocks noChangeArrowheads="1"/>
          </p:cNvSpPr>
          <p:nvPr/>
        </p:nvSpPr>
        <p:spPr bwMode="auto">
          <a:xfrm>
            <a:off x="3449639" y="4660900"/>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5612" name="AutoShape 12">
            <a:extLst>
              <a:ext uri="{FF2B5EF4-FFF2-40B4-BE49-F238E27FC236}">
                <a16:creationId xmlns:a16="http://schemas.microsoft.com/office/drawing/2014/main" id="{20D74666-CD42-4BDE-BC1D-AE4A097BD4E2}"/>
              </a:ext>
            </a:extLst>
          </p:cNvPr>
          <p:cNvSpPr>
            <a:spLocks noChangeArrowheads="1"/>
          </p:cNvSpPr>
          <p:nvPr/>
        </p:nvSpPr>
        <p:spPr bwMode="auto">
          <a:xfrm>
            <a:off x="4465639" y="5629276"/>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3" name="Text Box 13">
            <a:extLst>
              <a:ext uri="{FF2B5EF4-FFF2-40B4-BE49-F238E27FC236}">
                <a16:creationId xmlns:a16="http://schemas.microsoft.com/office/drawing/2014/main" id="{2D814E30-561E-4F24-BDC0-68F4B971F606}"/>
              </a:ext>
            </a:extLst>
          </p:cNvPr>
          <p:cNvSpPr txBox="1">
            <a:spLocks noChangeArrowheads="1"/>
          </p:cNvSpPr>
          <p:nvPr/>
        </p:nvSpPr>
        <p:spPr bwMode="auto">
          <a:xfrm>
            <a:off x="4383089" y="5629275"/>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5614" name="AutoShape 14">
            <a:extLst>
              <a:ext uri="{FF2B5EF4-FFF2-40B4-BE49-F238E27FC236}">
                <a16:creationId xmlns:a16="http://schemas.microsoft.com/office/drawing/2014/main" id="{52F53957-57E5-47DC-9BF6-06B00582A42A}"/>
              </a:ext>
            </a:extLst>
          </p:cNvPr>
          <p:cNvSpPr>
            <a:spLocks noChangeArrowheads="1"/>
          </p:cNvSpPr>
          <p:nvPr/>
        </p:nvSpPr>
        <p:spPr bwMode="auto">
          <a:xfrm>
            <a:off x="2828925" y="5649914"/>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5" name="Text Box 15">
            <a:extLst>
              <a:ext uri="{FF2B5EF4-FFF2-40B4-BE49-F238E27FC236}">
                <a16:creationId xmlns:a16="http://schemas.microsoft.com/office/drawing/2014/main" id="{E434F85B-9EBF-48B5-B31B-84FFE7BE3D04}"/>
              </a:ext>
            </a:extLst>
          </p:cNvPr>
          <p:cNvSpPr txBox="1">
            <a:spLocks noChangeArrowheads="1"/>
          </p:cNvSpPr>
          <p:nvPr/>
        </p:nvSpPr>
        <p:spPr bwMode="auto">
          <a:xfrm>
            <a:off x="2959100" y="56324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5616" name="AutoShape 16">
            <a:extLst>
              <a:ext uri="{FF2B5EF4-FFF2-40B4-BE49-F238E27FC236}">
                <a16:creationId xmlns:a16="http://schemas.microsoft.com/office/drawing/2014/main" id="{63DFE0B3-2368-4234-A46C-4FB31867FD94}"/>
              </a:ext>
            </a:extLst>
          </p:cNvPr>
          <p:cNvSpPr>
            <a:spLocks noChangeArrowheads="1"/>
          </p:cNvSpPr>
          <p:nvPr/>
        </p:nvSpPr>
        <p:spPr bwMode="auto">
          <a:xfrm>
            <a:off x="2209801" y="3706814"/>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7" name="Text Box 17">
            <a:extLst>
              <a:ext uri="{FF2B5EF4-FFF2-40B4-BE49-F238E27FC236}">
                <a16:creationId xmlns:a16="http://schemas.microsoft.com/office/drawing/2014/main" id="{8245856A-0193-4C61-BE0C-34C6D948DA1F}"/>
              </a:ext>
            </a:extLst>
          </p:cNvPr>
          <p:cNvSpPr txBox="1">
            <a:spLocks noChangeArrowheads="1"/>
          </p:cNvSpPr>
          <p:nvPr/>
        </p:nvSpPr>
        <p:spPr bwMode="auto">
          <a:xfrm>
            <a:off x="2338388" y="36893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5618" name="AutoShape 18">
            <a:extLst>
              <a:ext uri="{FF2B5EF4-FFF2-40B4-BE49-F238E27FC236}">
                <a16:creationId xmlns:a16="http://schemas.microsoft.com/office/drawing/2014/main" id="{20170C57-0812-4B50-ABBF-E0A927EC99E9}"/>
              </a:ext>
            </a:extLst>
          </p:cNvPr>
          <p:cNvSpPr>
            <a:spLocks noChangeArrowheads="1"/>
          </p:cNvSpPr>
          <p:nvPr/>
        </p:nvSpPr>
        <p:spPr bwMode="auto">
          <a:xfrm>
            <a:off x="5384801" y="4694239"/>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19" name="Text Box 19">
            <a:extLst>
              <a:ext uri="{FF2B5EF4-FFF2-40B4-BE49-F238E27FC236}">
                <a16:creationId xmlns:a16="http://schemas.microsoft.com/office/drawing/2014/main" id="{F441E806-0285-420E-AC14-A4F9A09FD4BD}"/>
              </a:ext>
            </a:extLst>
          </p:cNvPr>
          <p:cNvSpPr txBox="1">
            <a:spLocks noChangeArrowheads="1"/>
          </p:cNvSpPr>
          <p:nvPr/>
        </p:nvSpPr>
        <p:spPr bwMode="auto">
          <a:xfrm>
            <a:off x="5492750" y="4694238"/>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5620" name="Text Box 20">
            <a:extLst>
              <a:ext uri="{FF2B5EF4-FFF2-40B4-BE49-F238E27FC236}">
                <a16:creationId xmlns:a16="http://schemas.microsoft.com/office/drawing/2014/main" id="{DCE2A292-B119-4BBA-854F-245057F9076B}"/>
              </a:ext>
            </a:extLst>
          </p:cNvPr>
          <p:cNvSpPr txBox="1">
            <a:spLocks noChangeArrowheads="1"/>
          </p:cNvSpPr>
          <p:nvPr/>
        </p:nvSpPr>
        <p:spPr bwMode="auto">
          <a:xfrm>
            <a:off x="2384425" y="3121025"/>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5621" name="Text Box 21">
            <a:extLst>
              <a:ext uri="{FF2B5EF4-FFF2-40B4-BE49-F238E27FC236}">
                <a16:creationId xmlns:a16="http://schemas.microsoft.com/office/drawing/2014/main" id="{EC01BE4B-86C0-41FC-A4CB-199F33B7C10A}"/>
              </a:ext>
            </a:extLst>
          </p:cNvPr>
          <p:cNvSpPr txBox="1">
            <a:spLocks noChangeArrowheads="1"/>
          </p:cNvSpPr>
          <p:nvPr/>
        </p:nvSpPr>
        <p:spPr bwMode="auto">
          <a:xfrm>
            <a:off x="4421188" y="3121025"/>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No</a:t>
            </a:r>
          </a:p>
        </p:txBody>
      </p:sp>
      <p:sp>
        <p:nvSpPr>
          <p:cNvPr id="25622" name="Text Box 22">
            <a:extLst>
              <a:ext uri="{FF2B5EF4-FFF2-40B4-BE49-F238E27FC236}">
                <a16:creationId xmlns:a16="http://schemas.microsoft.com/office/drawing/2014/main" id="{F87AFC7B-1364-482F-BD7B-636FB4848CB2}"/>
              </a:ext>
            </a:extLst>
          </p:cNvPr>
          <p:cNvSpPr txBox="1">
            <a:spLocks noChangeArrowheads="1"/>
          </p:cNvSpPr>
          <p:nvPr/>
        </p:nvSpPr>
        <p:spPr bwMode="auto">
          <a:xfrm>
            <a:off x="5546726" y="4059238"/>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Married </a:t>
            </a:r>
          </a:p>
        </p:txBody>
      </p:sp>
      <p:sp>
        <p:nvSpPr>
          <p:cNvPr id="25623" name="Text Box 23">
            <a:extLst>
              <a:ext uri="{FF2B5EF4-FFF2-40B4-BE49-F238E27FC236}">
                <a16:creationId xmlns:a16="http://schemas.microsoft.com/office/drawing/2014/main" id="{4577F5FA-5D50-443A-897A-77D51A215865}"/>
              </a:ext>
            </a:extLst>
          </p:cNvPr>
          <p:cNvSpPr txBox="1">
            <a:spLocks noChangeArrowheads="1"/>
          </p:cNvSpPr>
          <p:nvPr/>
        </p:nvSpPr>
        <p:spPr bwMode="auto">
          <a:xfrm>
            <a:off x="3186114" y="4094163"/>
            <a:ext cx="1660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Single, Divorced</a:t>
            </a:r>
            <a:endParaRPr lang="en-US" altLang="en-US" sz="1600">
              <a:solidFill>
                <a:schemeClr val="bg2"/>
              </a:solidFill>
            </a:endParaRPr>
          </a:p>
        </p:txBody>
      </p:sp>
      <p:sp>
        <p:nvSpPr>
          <p:cNvPr id="25624" name="Text Box 24">
            <a:extLst>
              <a:ext uri="{FF2B5EF4-FFF2-40B4-BE49-F238E27FC236}">
                <a16:creationId xmlns:a16="http://schemas.microsoft.com/office/drawing/2014/main" id="{1016B746-BF0B-4DA3-ACBD-9DF1D4636654}"/>
              </a:ext>
            </a:extLst>
          </p:cNvPr>
          <p:cNvSpPr txBox="1">
            <a:spLocks noChangeArrowheads="1"/>
          </p:cNvSpPr>
          <p:nvPr/>
        </p:nvSpPr>
        <p:spPr bwMode="auto">
          <a:xfrm>
            <a:off x="2679701" y="50657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5625" name="Text Box 25">
            <a:extLst>
              <a:ext uri="{FF2B5EF4-FFF2-40B4-BE49-F238E27FC236}">
                <a16:creationId xmlns:a16="http://schemas.microsoft.com/office/drawing/2014/main" id="{64492A01-CB42-4F06-BBC0-DA2EE963A56D}"/>
              </a:ext>
            </a:extLst>
          </p:cNvPr>
          <p:cNvSpPr txBox="1">
            <a:spLocks noChangeArrowheads="1"/>
          </p:cNvSpPr>
          <p:nvPr/>
        </p:nvSpPr>
        <p:spPr bwMode="auto">
          <a:xfrm>
            <a:off x="4625976" y="50657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aphicFrame>
        <p:nvGraphicFramePr>
          <p:cNvPr id="25626" name="Object 26">
            <a:extLst>
              <a:ext uri="{FF2B5EF4-FFF2-40B4-BE49-F238E27FC236}">
                <a16:creationId xmlns:a16="http://schemas.microsoft.com/office/drawing/2014/main" id="{1020E601-C4F2-4AC3-BD03-589CB16937A7}"/>
              </a:ext>
            </a:extLst>
          </p:cNvPr>
          <p:cNvGraphicFramePr>
            <a:graphicFrameLocks noChangeAspect="1"/>
          </p:cNvGraphicFramePr>
          <p:nvPr/>
        </p:nvGraphicFramePr>
        <p:xfrm>
          <a:off x="6477001" y="2035176"/>
          <a:ext cx="3343275" cy="1133475"/>
        </p:xfrm>
        <a:graphic>
          <a:graphicData uri="http://schemas.openxmlformats.org/presentationml/2006/ole">
            <mc:AlternateContent xmlns:mc="http://schemas.openxmlformats.org/markup-compatibility/2006">
              <mc:Choice xmlns:v="urn:schemas-microsoft-com:vml" Requires="v">
                <p:oleObj name="Document" r:id="rId2" imgW="4651200" imgH="1576440" progId="Word.Document.8">
                  <p:embed/>
                </p:oleObj>
              </mc:Choice>
              <mc:Fallback>
                <p:oleObj name="Document" r:id="rId2" imgW="4651200" imgH="1576440" progId="Word.Document.8">
                  <p:embed/>
                  <p:pic>
                    <p:nvPicPr>
                      <p:cNvPr id="25626" name="Object 26">
                        <a:extLst>
                          <a:ext uri="{FF2B5EF4-FFF2-40B4-BE49-F238E27FC236}">
                            <a16:creationId xmlns:a16="http://schemas.microsoft.com/office/drawing/2014/main" id="{1020E601-C4F2-4AC3-BD03-589CB1693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2035176"/>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7" name="Text Box 27">
            <a:extLst>
              <a:ext uri="{FF2B5EF4-FFF2-40B4-BE49-F238E27FC236}">
                <a16:creationId xmlns:a16="http://schemas.microsoft.com/office/drawing/2014/main" id="{33EBCBAC-D780-480D-90E1-7F9CDBE38E4C}"/>
              </a:ext>
            </a:extLst>
          </p:cNvPr>
          <p:cNvSpPr txBox="1">
            <a:spLocks noChangeArrowheads="1"/>
          </p:cNvSpPr>
          <p:nvPr/>
        </p:nvSpPr>
        <p:spPr bwMode="auto">
          <a:xfrm>
            <a:off x="6324600" y="15779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5628" name="Line 28">
            <a:extLst>
              <a:ext uri="{FF2B5EF4-FFF2-40B4-BE49-F238E27FC236}">
                <a16:creationId xmlns:a16="http://schemas.microsoft.com/office/drawing/2014/main" id="{264C8ED5-A417-4DC8-BAF9-F18AE822BFAB}"/>
              </a:ext>
            </a:extLst>
          </p:cNvPr>
          <p:cNvSpPr>
            <a:spLocks noChangeShapeType="1"/>
          </p:cNvSpPr>
          <p:nvPr/>
        </p:nvSpPr>
        <p:spPr bwMode="auto">
          <a:xfrm flipH="1">
            <a:off x="6019800" y="3025775"/>
            <a:ext cx="3124200" cy="18288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29" name="Text Box 29">
            <a:extLst>
              <a:ext uri="{FF2B5EF4-FFF2-40B4-BE49-F238E27FC236}">
                <a16:creationId xmlns:a16="http://schemas.microsoft.com/office/drawing/2014/main" id="{CFADB139-673F-4570-9580-69AC801D785C}"/>
              </a:ext>
            </a:extLst>
          </p:cNvPr>
          <p:cNvSpPr txBox="1">
            <a:spLocks noChangeArrowheads="1"/>
          </p:cNvSpPr>
          <p:nvPr/>
        </p:nvSpPr>
        <p:spPr bwMode="auto">
          <a:xfrm>
            <a:off x="7543800" y="4016375"/>
            <a:ext cx="2667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lnSpc>
                <a:spcPct val="80000"/>
              </a:lnSpc>
              <a:spcBef>
                <a:spcPct val="20000"/>
              </a:spcBef>
              <a:buClr>
                <a:schemeClr val="accent2"/>
              </a:buClr>
              <a:buSzPct val="75000"/>
              <a:buFont typeface="Monotype Sorts" pitchFamily="2" charset="2"/>
              <a:buNone/>
            </a:pPr>
            <a:r>
              <a:rPr lang="en-US" altLang="en-US" sz="2000"/>
              <a:t>Assign Cheat to “No”</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B317F87-4B12-44F8-B753-6B351209CE75}"/>
              </a:ext>
            </a:extLst>
          </p:cNvPr>
          <p:cNvSpPr>
            <a:spLocks noGrp="1" noChangeArrowheads="1"/>
          </p:cNvSpPr>
          <p:nvPr>
            <p:ph type="title"/>
          </p:nvPr>
        </p:nvSpPr>
        <p:spPr/>
        <p:txBody>
          <a:bodyPr/>
          <a:lstStyle/>
          <a:p>
            <a:r>
              <a:rPr lang="en-US" altLang="en-US" b="1" dirty="0">
                <a:latin typeface="Georgia" panose="02040502050405020303" pitchFamily="18" charset="0"/>
              </a:rPr>
              <a:t>Decision Tree Classification Task</a:t>
            </a:r>
          </a:p>
        </p:txBody>
      </p:sp>
      <p:graphicFrame>
        <p:nvGraphicFramePr>
          <p:cNvPr id="26627" name="Object 3">
            <a:extLst>
              <a:ext uri="{FF2B5EF4-FFF2-40B4-BE49-F238E27FC236}">
                <a16:creationId xmlns:a16="http://schemas.microsoft.com/office/drawing/2014/main" id="{E7B19423-A14B-48E6-8489-BD33393F6ED8}"/>
              </a:ext>
            </a:extLst>
          </p:cNvPr>
          <p:cNvGraphicFramePr>
            <a:graphicFrameLocks noGrp="1" noChangeAspect="1"/>
          </p:cNvGraphicFramePr>
          <p:nvPr>
            <p:ph idx="4294967295"/>
            <p:extLst>
              <p:ext uri="{D42A27DB-BD31-4B8C-83A1-F6EECF244321}">
                <p14:modId xmlns:p14="http://schemas.microsoft.com/office/powerpoint/2010/main" val="2387404684"/>
              </p:ext>
            </p:extLst>
          </p:nvPr>
        </p:nvGraphicFramePr>
        <p:xfrm>
          <a:off x="0" y="1151471"/>
          <a:ext cx="10030265" cy="6606595"/>
        </p:xfrm>
        <a:graphic>
          <a:graphicData uri="http://schemas.openxmlformats.org/presentationml/2006/ole">
            <mc:AlternateContent xmlns:mc="http://schemas.openxmlformats.org/markup-compatibility/2006">
              <mc:Choice xmlns:v="urn:schemas-microsoft-com:vml" Requires="v">
                <p:oleObj name="Visio" r:id="rId3" imgW="8424875" imgH="6279741" progId="Visio.Drawing.6">
                  <p:embed/>
                </p:oleObj>
              </mc:Choice>
              <mc:Fallback>
                <p:oleObj name="Visio" r:id="rId3" imgW="8424875" imgH="6279741" progId="Visio.Drawing.6">
                  <p:embed/>
                  <p:pic>
                    <p:nvPicPr>
                      <p:cNvPr id="26627" name="Object 3">
                        <a:extLst>
                          <a:ext uri="{FF2B5EF4-FFF2-40B4-BE49-F238E27FC236}">
                            <a16:creationId xmlns:a16="http://schemas.microsoft.com/office/drawing/2014/main" id="{E7B19423-A14B-48E6-8489-BD33393F6E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51471"/>
                        <a:ext cx="10030265" cy="6606595"/>
                      </a:xfrm>
                      <a:prstGeom prst="rect">
                        <a:avLst/>
                      </a:prstGeom>
                      <a:noFill/>
                      <a:ln>
                        <a:noFill/>
                      </a:ln>
                      <a:effectLst/>
                    </p:spPr>
                  </p:pic>
                </p:oleObj>
              </mc:Fallback>
            </mc:AlternateContent>
          </a:graphicData>
        </a:graphic>
      </p:graphicFrame>
      <p:sp>
        <p:nvSpPr>
          <p:cNvPr id="26628" name="Line 4">
            <a:extLst>
              <a:ext uri="{FF2B5EF4-FFF2-40B4-BE49-F238E27FC236}">
                <a16:creationId xmlns:a16="http://schemas.microsoft.com/office/drawing/2014/main" id="{0A512AAA-EE27-4F33-9C24-22BDD8C169CD}"/>
              </a:ext>
            </a:extLst>
          </p:cNvPr>
          <p:cNvSpPr>
            <a:spLocks noChangeShapeType="1"/>
          </p:cNvSpPr>
          <p:nvPr/>
        </p:nvSpPr>
        <p:spPr bwMode="auto">
          <a:xfrm flipH="1">
            <a:off x="7573107" y="2276622"/>
            <a:ext cx="685800" cy="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29" name="Text Box 5">
            <a:extLst>
              <a:ext uri="{FF2B5EF4-FFF2-40B4-BE49-F238E27FC236}">
                <a16:creationId xmlns:a16="http://schemas.microsoft.com/office/drawing/2014/main" id="{87513714-74EC-48C9-9EAF-CEDB085819A5}"/>
              </a:ext>
            </a:extLst>
          </p:cNvPr>
          <p:cNvSpPr txBox="1">
            <a:spLocks noChangeArrowheads="1"/>
          </p:cNvSpPr>
          <p:nvPr/>
        </p:nvSpPr>
        <p:spPr bwMode="auto">
          <a:xfrm>
            <a:off x="8624668" y="5087816"/>
            <a:ext cx="12192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400" b="1" dirty="0"/>
              <a:t>Decision Tree</a:t>
            </a:r>
          </a:p>
        </p:txBody>
      </p:sp>
    </p:spTree>
  </p:cSld>
  <p:clrMapOvr>
    <a:overrideClrMapping bg1="lt1" tx1="dk1" bg2="lt2" tx2="dk2" accent1="accent1" accent2="accent2" accent3="accent3" accent4="accent4" accent5="accent5" accent6="accent6" hlink="hlink" folHlink="folHlink"/>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E8E0-F1F6-4B2F-9583-7A37C4FDDCD5}"/>
              </a:ext>
            </a:extLst>
          </p:cNvPr>
          <p:cNvSpPr>
            <a:spLocks noGrp="1"/>
          </p:cNvSpPr>
          <p:nvPr>
            <p:ph type="title"/>
          </p:nvPr>
        </p:nvSpPr>
        <p:spPr/>
        <p:txBody>
          <a:bodyPr/>
          <a:lstStyle/>
          <a:p>
            <a:r>
              <a:rPr lang="en-US" dirty="0">
                <a:latin typeface="Georgia" panose="02040502050405020303" pitchFamily="18" charset="0"/>
              </a:rPr>
              <a:t>Decision Tree</a:t>
            </a:r>
            <a:endParaRPr lang="en-IN" dirty="0"/>
          </a:p>
        </p:txBody>
      </p:sp>
      <p:pic>
        <p:nvPicPr>
          <p:cNvPr id="5" name="Picture 4">
            <a:extLst>
              <a:ext uri="{FF2B5EF4-FFF2-40B4-BE49-F238E27FC236}">
                <a16:creationId xmlns:a16="http://schemas.microsoft.com/office/drawing/2014/main" id="{6AC48BF0-AF54-4CF8-9B0C-F671C436966F}"/>
              </a:ext>
            </a:extLst>
          </p:cNvPr>
          <p:cNvPicPr>
            <a:picLocks noChangeAspect="1"/>
          </p:cNvPicPr>
          <p:nvPr/>
        </p:nvPicPr>
        <p:blipFill>
          <a:blip r:embed="rId2"/>
          <a:stretch>
            <a:fillRect/>
          </a:stretch>
        </p:blipFill>
        <p:spPr>
          <a:xfrm>
            <a:off x="1011399" y="1260084"/>
            <a:ext cx="10342401" cy="4916879"/>
          </a:xfrm>
          <a:prstGeom prst="rect">
            <a:avLst/>
          </a:prstGeom>
        </p:spPr>
      </p:pic>
    </p:spTree>
    <p:extLst>
      <p:ext uri="{BB962C8B-B14F-4D97-AF65-F5344CB8AC3E}">
        <p14:creationId xmlns:p14="http://schemas.microsoft.com/office/powerpoint/2010/main" val="45119575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Decision Tree</a:t>
            </a:r>
          </a:p>
        </p:txBody>
      </p:sp>
      <p:pic>
        <p:nvPicPr>
          <p:cNvPr id="167" name="Content Placeholder 3" descr="Content Placeholder 3"/>
          <p:cNvPicPr>
            <a:picLocks noChangeAspect="1"/>
          </p:cNvPicPr>
          <p:nvPr/>
        </p:nvPicPr>
        <p:blipFill>
          <a:blip r:embed="rId2"/>
          <a:stretch>
            <a:fillRect/>
          </a:stretch>
        </p:blipFill>
        <p:spPr>
          <a:xfrm>
            <a:off x="1019436" y="1378658"/>
            <a:ext cx="10153128" cy="4932131"/>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itle 1"/>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Some DT algorithms</a:t>
            </a:r>
          </a:p>
        </p:txBody>
      </p:sp>
      <p:sp>
        <p:nvSpPr>
          <p:cNvPr id="174" name="Content Placeholder 2"/>
          <p:cNvSpPr txBox="1">
            <a:spLocks noGrp="1"/>
          </p:cNvSpPr>
          <p:nvPr>
            <p:ph type="body" idx="1"/>
          </p:nvPr>
        </p:nvSpPr>
        <p:spPr>
          <a:prstGeom prst="rect">
            <a:avLst/>
          </a:prstGeom>
        </p:spPr>
        <p:txBody>
          <a:bodyPr>
            <a:normAutofit fontScale="92500" lnSpcReduction="10000"/>
          </a:bodyPr>
          <a:lstStyle/>
          <a:p>
            <a:pPr>
              <a:lnSpc>
                <a:spcPct val="130000"/>
              </a:lnSpc>
            </a:pPr>
            <a:r>
              <a:rPr lang="en-US" altLang="en-US" dirty="0">
                <a:latin typeface="Georgia" panose="02040502050405020303" pitchFamily="18" charset="0"/>
              </a:rPr>
              <a:t>Hunt’s Algorithm (one of the earliest)</a:t>
            </a:r>
            <a:endParaRPr lang="en-US" dirty="0">
              <a:latin typeface="Georgia" panose="02040502050405020303" pitchFamily="18" charset="0"/>
            </a:endParaRPr>
          </a:p>
          <a:p>
            <a:pPr>
              <a:lnSpc>
                <a:spcPct val="130000"/>
              </a:lnSpc>
            </a:pPr>
            <a:r>
              <a:rPr dirty="0">
                <a:latin typeface="Georgia" panose="02040502050405020303" pitchFamily="18" charset="0"/>
              </a:rPr>
              <a:t>ID3 (Iterative </a:t>
            </a:r>
            <a:r>
              <a:rPr dirty="0" err="1">
                <a:latin typeface="Georgia" panose="02040502050405020303" pitchFamily="18" charset="0"/>
              </a:rPr>
              <a:t>Dichotomiser</a:t>
            </a:r>
            <a:r>
              <a:rPr dirty="0">
                <a:latin typeface="Georgia" panose="02040502050405020303" pitchFamily="18" charset="0"/>
              </a:rPr>
              <a:t> 3)</a:t>
            </a:r>
          </a:p>
          <a:p>
            <a:pPr>
              <a:lnSpc>
                <a:spcPct val="130000"/>
              </a:lnSpc>
            </a:pPr>
            <a:r>
              <a:rPr dirty="0">
                <a:latin typeface="Georgia" panose="02040502050405020303" pitchFamily="18" charset="0"/>
              </a:rPr>
              <a:t>C4.5, 5.0</a:t>
            </a:r>
          </a:p>
          <a:p>
            <a:pPr>
              <a:lnSpc>
                <a:spcPct val="130000"/>
              </a:lnSpc>
            </a:pPr>
            <a:r>
              <a:rPr dirty="0">
                <a:latin typeface="Georgia" panose="02040502050405020303" pitchFamily="18" charset="0"/>
              </a:rPr>
              <a:t>CART (Classification And Regression Trees) </a:t>
            </a:r>
          </a:p>
          <a:p>
            <a:pPr>
              <a:lnSpc>
                <a:spcPct val="130000"/>
              </a:lnSpc>
            </a:pPr>
            <a:r>
              <a:rPr dirty="0">
                <a:latin typeface="Georgia" panose="02040502050405020303" pitchFamily="18" charset="0"/>
              </a:rPr>
              <a:t>CHAID (</a:t>
            </a:r>
            <a:r>
              <a:rPr dirty="0" err="1">
                <a:latin typeface="Georgia" panose="02040502050405020303" pitchFamily="18" charset="0"/>
              </a:rPr>
              <a:t>CHi</a:t>
            </a:r>
            <a:r>
              <a:rPr dirty="0">
                <a:latin typeface="Georgia" panose="02040502050405020303" pitchFamily="18" charset="0"/>
              </a:rPr>
              <a:t>-squared Automatic Interaction Detector)</a:t>
            </a:r>
          </a:p>
          <a:p>
            <a:pPr>
              <a:lnSpc>
                <a:spcPct val="130000"/>
              </a:lnSpc>
            </a:pPr>
            <a:r>
              <a:rPr dirty="0">
                <a:latin typeface="Georgia" panose="02040502050405020303" pitchFamily="18" charset="0"/>
              </a:rPr>
              <a:t>MARS (Multivariate Adaptive Regression Splines)</a:t>
            </a:r>
          </a:p>
          <a:p>
            <a:pPr>
              <a:lnSpc>
                <a:spcPct val="130000"/>
              </a:lnSpc>
            </a:pPr>
            <a:r>
              <a:rPr dirty="0">
                <a:latin typeface="Georgia" panose="02040502050405020303" pitchFamily="18" charset="0"/>
              </a:rPr>
              <a:t>Conditional Inference Trees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3E15C25-0597-431E-A304-EA6BE1A1B6AA}"/>
              </a:ext>
            </a:extLst>
          </p:cNvPr>
          <p:cNvSpPr>
            <a:spLocks noGrp="1" noChangeArrowheads="1"/>
          </p:cNvSpPr>
          <p:nvPr>
            <p:ph type="title"/>
          </p:nvPr>
        </p:nvSpPr>
        <p:spPr>
          <a:xfrm>
            <a:off x="265093" y="38895"/>
            <a:ext cx="10515600" cy="1325563"/>
          </a:xfrm>
        </p:spPr>
        <p:txBody>
          <a:bodyPr/>
          <a:lstStyle/>
          <a:p>
            <a:r>
              <a:rPr lang="en-US" altLang="en-US" dirty="0">
                <a:latin typeface="Georgia" panose="02040502050405020303" pitchFamily="18" charset="0"/>
              </a:rPr>
              <a:t>General Structure of Hunt’s Algorithm</a:t>
            </a:r>
          </a:p>
        </p:txBody>
      </p:sp>
      <p:sp>
        <p:nvSpPr>
          <p:cNvPr id="28675" name="Rectangle 3">
            <a:extLst>
              <a:ext uri="{FF2B5EF4-FFF2-40B4-BE49-F238E27FC236}">
                <a16:creationId xmlns:a16="http://schemas.microsoft.com/office/drawing/2014/main" id="{4ACCF024-AA10-4598-A20B-1A838D31CB32}"/>
              </a:ext>
            </a:extLst>
          </p:cNvPr>
          <p:cNvSpPr>
            <a:spLocks noGrp="1" noChangeArrowheads="1"/>
          </p:cNvSpPr>
          <p:nvPr>
            <p:ph type="body" idx="1"/>
          </p:nvPr>
        </p:nvSpPr>
        <p:spPr>
          <a:xfrm>
            <a:off x="576775" y="1600201"/>
            <a:ext cx="7348025" cy="4530725"/>
          </a:xfrm>
        </p:spPr>
        <p:txBody>
          <a:bodyPr>
            <a:normAutofit lnSpcReduction="10000"/>
          </a:bodyPr>
          <a:lstStyle/>
          <a:p>
            <a:pPr>
              <a:lnSpc>
                <a:spcPct val="90000"/>
              </a:lnSpc>
            </a:pPr>
            <a:r>
              <a:rPr lang="en-US" altLang="en-US" sz="2400" dirty="0">
                <a:latin typeface="Georgia" panose="02040502050405020303" pitchFamily="18" charset="0"/>
              </a:rPr>
              <a:t>Let D</a:t>
            </a:r>
            <a:r>
              <a:rPr lang="en-US" altLang="en-US" sz="2400" baseline="-25000" dirty="0">
                <a:latin typeface="Georgia" panose="02040502050405020303" pitchFamily="18" charset="0"/>
              </a:rPr>
              <a:t>t</a:t>
            </a:r>
            <a:r>
              <a:rPr lang="en-US" altLang="en-US" sz="2400" dirty="0">
                <a:latin typeface="Georgia" panose="02040502050405020303" pitchFamily="18" charset="0"/>
              </a:rPr>
              <a:t> be the set of training records that reach a node t</a:t>
            </a:r>
          </a:p>
          <a:p>
            <a:pPr>
              <a:lnSpc>
                <a:spcPct val="90000"/>
              </a:lnSpc>
            </a:pPr>
            <a:r>
              <a:rPr lang="en-US" altLang="en-US" sz="2400" dirty="0">
                <a:latin typeface="Georgia" panose="02040502050405020303" pitchFamily="18" charset="0"/>
              </a:rPr>
              <a:t>General Procedure:</a:t>
            </a:r>
          </a:p>
          <a:p>
            <a:pPr lvl="1">
              <a:lnSpc>
                <a:spcPct val="90000"/>
              </a:lnSpc>
            </a:pPr>
            <a:r>
              <a:rPr lang="en-US" altLang="en-US" sz="2000" dirty="0">
                <a:latin typeface="Georgia" panose="02040502050405020303" pitchFamily="18" charset="0"/>
              </a:rPr>
              <a:t>If D</a:t>
            </a:r>
            <a:r>
              <a:rPr lang="en-US" altLang="en-US" sz="2000" baseline="-25000" dirty="0">
                <a:latin typeface="Georgia" panose="02040502050405020303" pitchFamily="18" charset="0"/>
              </a:rPr>
              <a:t>t</a:t>
            </a:r>
            <a:r>
              <a:rPr lang="en-US" altLang="en-US" sz="2000" dirty="0">
                <a:latin typeface="Georgia" panose="02040502050405020303" pitchFamily="18" charset="0"/>
              </a:rPr>
              <a:t> contains records that belong the same class </a:t>
            </a:r>
            <a:r>
              <a:rPr lang="en-US" altLang="en-US" sz="2000" dirty="0" err="1">
                <a:latin typeface="Georgia" panose="02040502050405020303" pitchFamily="18" charset="0"/>
              </a:rPr>
              <a:t>y</a:t>
            </a:r>
            <a:r>
              <a:rPr lang="en-US" altLang="en-US" sz="2000" baseline="-25000" dirty="0" err="1">
                <a:latin typeface="Georgia" panose="02040502050405020303" pitchFamily="18" charset="0"/>
              </a:rPr>
              <a:t>t</a:t>
            </a:r>
            <a:r>
              <a:rPr lang="en-US" altLang="en-US" sz="2000" dirty="0">
                <a:latin typeface="Georgia" panose="02040502050405020303" pitchFamily="18" charset="0"/>
              </a:rPr>
              <a:t>, then t is a leaf node labeled as </a:t>
            </a:r>
            <a:r>
              <a:rPr lang="en-US" altLang="en-US" sz="2000" dirty="0" err="1">
                <a:latin typeface="Georgia" panose="02040502050405020303" pitchFamily="18" charset="0"/>
              </a:rPr>
              <a:t>y</a:t>
            </a:r>
            <a:r>
              <a:rPr lang="en-US" altLang="en-US" sz="2000" baseline="-25000" dirty="0" err="1">
                <a:latin typeface="Georgia" panose="02040502050405020303" pitchFamily="18" charset="0"/>
              </a:rPr>
              <a:t>t</a:t>
            </a:r>
            <a:endParaRPr lang="en-US" altLang="en-US" sz="2000" baseline="-25000" dirty="0">
              <a:latin typeface="Georgia" panose="02040502050405020303" pitchFamily="18" charset="0"/>
            </a:endParaRPr>
          </a:p>
          <a:p>
            <a:pPr lvl="1">
              <a:lnSpc>
                <a:spcPct val="90000"/>
              </a:lnSpc>
            </a:pPr>
            <a:r>
              <a:rPr lang="en-US" altLang="en-US" sz="2000" dirty="0">
                <a:latin typeface="Georgia" panose="02040502050405020303" pitchFamily="18" charset="0"/>
              </a:rPr>
              <a:t>If D</a:t>
            </a:r>
            <a:r>
              <a:rPr lang="en-US" altLang="en-US" sz="2000" baseline="-25000" dirty="0">
                <a:latin typeface="Georgia" panose="02040502050405020303" pitchFamily="18" charset="0"/>
              </a:rPr>
              <a:t>t</a:t>
            </a:r>
            <a:r>
              <a:rPr lang="en-US" altLang="en-US" sz="2000" dirty="0">
                <a:latin typeface="Georgia" panose="02040502050405020303" pitchFamily="18" charset="0"/>
              </a:rPr>
              <a:t> is an empty set, then t is a leaf node labeled by the default class, y</a:t>
            </a:r>
            <a:r>
              <a:rPr lang="en-US" altLang="en-US" sz="2000" baseline="-25000" dirty="0">
                <a:latin typeface="Georgia" panose="02040502050405020303" pitchFamily="18" charset="0"/>
              </a:rPr>
              <a:t>d</a:t>
            </a:r>
          </a:p>
          <a:p>
            <a:pPr lvl="1">
              <a:lnSpc>
                <a:spcPct val="90000"/>
              </a:lnSpc>
            </a:pPr>
            <a:r>
              <a:rPr lang="en-US" altLang="en-US" sz="2000" dirty="0">
                <a:latin typeface="Georgia" panose="02040502050405020303" pitchFamily="18" charset="0"/>
              </a:rPr>
              <a:t>If D</a:t>
            </a:r>
            <a:r>
              <a:rPr lang="en-US" altLang="en-US" sz="2000" baseline="-25000" dirty="0">
                <a:latin typeface="Georgia" panose="02040502050405020303" pitchFamily="18" charset="0"/>
              </a:rPr>
              <a:t>t</a:t>
            </a:r>
            <a:r>
              <a:rPr lang="en-US" altLang="en-US" sz="2000" dirty="0">
                <a:latin typeface="Georgia" panose="02040502050405020303" pitchFamily="18" charset="0"/>
              </a:rPr>
              <a:t> contains records that belong to more than one class, use an attribute test to split the data into smaller subsets. Recursively apply the procedure to each subset.</a:t>
            </a:r>
          </a:p>
          <a:p>
            <a:pPr lvl="1">
              <a:lnSpc>
                <a:spcPct val="90000"/>
              </a:lnSpc>
            </a:pPr>
            <a:endParaRPr lang="en-US" altLang="en-US" sz="2000" dirty="0">
              <a:latin typeface="Georgia" panose="02040502050405020303" pitchFamily="18" charset="0"/>
            </a:endParaRPr>
          </a:p>
          <a:p>
            <a:pPr lvl="1">
              <a:lnSpc>
                <a:spcPct val="90000"/>
              </a:lnSpc>
            </a:pPr>
            <a:r>
              <a:rPr lang="en-US" altLang="en-US" sz="2000" dirty="0">
                <a:highlight>
                  <a:srgbClr val="FFFF00"/>
                </a:highlight>
                <a:latin typeface="Georgia" panose="02040502050405020303" pitchFamily="18" charset="0"/>
              </a:rPr>
              <a:t>This Splitting procedure is what can vary for different tree learning </a:t>
            </a:r>
            <a:r>
              <a:rPr lang="en-US" altLang="en-US" sz="2000" dirty="0" err="1">
                <a:highlight>
                  <a:srgbClr val="FFFF00"/>
                </a:highlight>
                <a:latin typeface="Georgia" panose="02040502050405020303" pitchFamily="18" charset="0"/>
              </a:rPr>
              <a:t>algorthims</a:t>
            </a:r>
            <a:endParaRPr lang="en-US" altLang="en-US" sz="2000" dirty="0">
              <a:highlight>
                <a:srgbClr val="FFFF00"/>
              </a:highlight>
              <a:latin typeface="Georgia" panose="02040502050405020303" pitchFamily="18" charset="0"/>
            </a:endParaRPr>
          </a:p>
        </p:txBody>
      </p:sp>
      <p:graphicFrame>
        <p:nvGraphicFramePr>
          <p:cNvPr id="28676" name="Object 4">
            <a:extLst>
              <a:ext uri="{FF2B5EF4-FFF2-40B4-BE49-F238E27FC236}">
                <a16:creationId xmlns:a16="http://schemas.microsoft.com/office/drawing/2014/main" id="{E169819A-CD74-4DB2-A033-594C41811BC9}"/>
              </a:ext>
            </a:extLst>
          </p:cNvPr>
          <p:cNvGraphicFramePr>
            <a:graphicFrameLocks noChangeAspect="1"/>
          </p:cNvGraphicFramePr>
          <p:nvPr>
            <p:extLst>
              <p:ext uri="{D42A27DB-BD31-4B8C-83A1-F6EECF244321}">
                <p14:modId xmlns:p14="http://schemas.microsoft.com/office/powerpoint/2010/main" val="2300425544"/>
              </p:ext>
            </p:extLst>
          </p:nvPr>
        </p:nvGraphicFramePr>
        <p:xfrm>
          <a:off x="8077200" y="1180306"/>
          <a:ext cx="3434713" cy="3552032"/>
        </p:xfrm>
        <a:graphic>
          <a:graphicData uri="http://schemas.openxmlformats.org/presentationml/2006/ole">
            <mc:AlternateContent xmlns:mc="http://schemas.openxmlformats.org/markup-compatibility/2006">
              <mc:Choice xmlns:v="urn:schemas-microsoft-com:vml" Requires="v">
                <p:oleObj name="Document" r:id="rId2" imgW="5415994" imgH="5778378" progId="Word.Document.8">
                  <p:embed/>
                </p:oleObj>
              </mc:Choice>
              <mc:Fallback>
                <p:oleObj name="Document" r:id="rId2" imgW="5415994" imgH="5778378" progId="Word.Document.8">
                  <p:embed/>
                  <p:pic>
                    <p:nvPicPr>
                      <p:cNvPr id="28676" name="Object 4">
                        <a:extLst>
                          <a:ext uri="{FF2B5EF4-FFF2-40B4-BE49-F238E27FC236}">
                            <a16:creationId xmlns:a16="http://schemas.microsoft.com/office/drawing/2014/main" id="{E169819A-CD74-4DB2-A033-594C41811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1180306"/>
                        <a:ext cx="3434713" cy="3552032"/>
                      </a:xfrm>
                      <a:prstGeom prst="rect">
                        <a:avLst/>
                      </a:prstGeom>
                      <a:noFill/>
                      <a:ln>
                        <a:noFill/>
                      </a:ln>
                      <a:effectLst/>
                    </p:spPr>
                  </p:pic>
                </p:oleObj>
              </mc:Fallback>
            </mc:AlternateContent>
          </a:graphicData>
        </a:graphic>
      </p:graphicFrame>
      <p:sp>
        <p:nvSpPr>
          <p:cNvPr id="28677" name="Oval 5">
            <a:extLst>
              <a:ext uri="{FF2B5EF4-FFF2-40B4-BE49-F238E27FC236}">
                <a16:creationId xmlns:a16="http://schemas.microsoft.com/office/drawing/2014/main" id="{9C93857F-02FA-412D-9E6A-8D6C30AB069B}"/>
              </a:ext>
            </a:extLst>
          </p:cNvPr>
          <p:cNvSpPr>
            <a:spLocks noChangeArrowheads="1"/>
          </p:cNvSpPr>
          <p:nvPr/>
        </p:nvSpPr>
        <p:spPr bwMode="auto">
          <a:xfrm>
            <a:off x="9133449" y="5296694"/>
            <a:ext cx="1447800" cy="762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8678" name="Line 6">
            <a:extLst>
              <a:ext uri="{FF2B5EF4-FFF2-40B4-BE49-F238E27FC236}">
                <a16:creationId xmlns:a16="http://schemas.microsoft.com/office/drawing/2014/main" id="{A8EE7362-5A1A-4E43-A040-F459C2C87EA0}"/>
              </a:ext>
            </a:extLst>
          </p:cNvPr>
          <p:cNvSpPr>
            <a:spLocks noChangeShapeType="1"/>
          </p:cNvSpPr>
          <p:nvPr/>
        </p:nvSpPr>
        <p:spPr bwMode="auto">
          <a:xfrm flipH="1">
            <a:off x="8828649" y="6058694"/>
            <a:ext cx="990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679" name="Line 7">
            <a:extLst>
              <a:ext uri="{FF2B5EF4-FFF2-40B4-BE49-F238E27FC236}">
                <a16:creationId xmlns:a16="http://schemas.microsoft.com/office/drawing/2014/main" id="{7C365830-4A52-4A0E-BC08-87793B7FFD33}"/>
              </a:ext>
            </a:extLst>
          </p:cNvPr>
          <p:cNvSpPr>
            <a:spLocks noChangeShapeType="1"/>
          </p:cNvSpPr>
          <p:nvPr/>
        </p:nvSpPr>
        <p:spPr bwMode="auto">
          <a:xfrm>
            <a:off x="9971649" y="6058694"/>
            <a:ext cx="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680" name="Line 8">
            <a:extLst>
              <a:ext uri="{FF2B5EF4-FFF2-40B4-BE49-F238E27FC236}">
                <a16:creationId xmlns:a16="http://schemas.microsoft.com/office/drawing/2014/main" id="{017707A6-C03D-4757-BBB1-CB12555D0E47}"/>
              </a:ext>
            </a:extLst>
          </p:cNvPr>
          <p:cNvSpPr>
            <a:spLocks noChangeShapeType="1"/>
          </p:cNvSpPr>
          <p:nvPr/>
        </p:nvSpPr>
        <p:spPr bwMode="auto">
          <a:xfrm>
            <a:off x="10124049" y="6058694"/>
            <a:ext cx="990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681" name="Line 9">
            <a:extLst>
              <a:ext uri="{FF2B5EF4-FFF2-40B4-BE49-F238E27FC236}">
                <a16:creationId xmlns:a16="http://schemas.microsoft.com/office/drawing/2014/main" id="{B043ED14-2F6A-45D6-9302-B083F0D05CAF}"/>
              </a:ext>
            </a:extLst>
          </p:cNvPr>
          <p:cNvSpPr>
            <a:spLocks noChangeShapeType="1"/>
          </p:cNvSpPr>
          <p:nvPr/>
        </p:nvSpPr>
        <p:spPr bwMode="auto">
          <a:xfrm flipH="1">
            <a:off x="9819249" y="4915694"/>
            <a:ext cx="228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682" name="Text Box 10">
            <a:extLst>
              <a:ext uri="{FF2B5EF4-FFF2-40B4-BE49-F238E27FC236}">
                <a16:creationId xmlns:a16="http://schemas.microsoft.com/office/drawing/2014/main" id="{BC379404-A36A-464C-8A5F-A1370B93AE9B}"/>
              </a:ext>
            </a:extLst>
          </p:cNvPr>
          <p:cNvSpPr txBox="1">
            <a:spLocks noChangeArrowheads="1"/>
          </p:cNvSpPr>
          <p:nvPr/>
        </p:nvSpPr>
        <p:spPr bwMode="auto">
          <a:xfrm>
            <a:off x="10047849" y="4763295"/>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b="1" dirty="0"/>
              <a:t>D</a:t>
            </a:r>
            <a:r>
              <a:rPr lang="en-US" altLang="en-US" sz="2000" b="1" baseline="-25000" dirty="0"/>
              <a:t>t</a:t>
            </a:r>
          </a:p>
        </p:txBody>
      </p:sp>
      <p:sp>
        <p:nvSpPr>
          <p:cNvPr id="28683" name="Text Box 11">
            <a:extLst>
              <a:ext uri="{FF2B5EF4-FFF2-40B4-BE49-F238E27FC236}">
                <a16:creationId xmlns:a16="http://schemas.microsoft.com/office/drawing/2014/main" id="{327749D5-D660-4C92-ACF8-9181AD1E18F3}"/>
              </a:ext>
            </a:extLst>
          </p:cNvPr>
          <p:cNvSpPr txBox="1">
            <a:spLocks noChangeArrowheads="1"/>
          </p:cNvSpPr>
          <p:nvPr/>
        </p:nvSpPr>
        <p:spPr bwMode="auto">
          <a:xfrm>
            <a:off x="9666849" y="5449094"/>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dirty="0"/>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EFD57D2-3D82-44F2-8CFE-B80A079E8656}"/>
              </a:ext>
            </a:extLst>
          </p:cNvPr>
          <p:cNvSpPr>
            <a:spLocks noGrp="1" noChangeArrowheads="1"/>
          </p:cNvSpPr>
          <p:nvPr>
            <p:ph type="title"/>
          </p:nvPr>
        </p:nvSpPr>
        <p:spPr>
          <a:xfrm>
            <a:off x="604911" y="304801"/>
            <a:ext cx="9529689" cy="1139825"/>
          </a:xfrm>
        </p:spPr>
        <p:txBody>
          <a:bodyPr/>
          <a:lstStyle/>
          <a:p>
            <a:r>
              <a:rPr lang="en-US" altLang="en-US" dirty="0">
                <a:latin typeface="Georgia" panose="02040502050405020303" pitchFamily="18" charset="0"/>
              </a:rPr>
              <a:t>Hunt’s Algorithm</a:t>
            </a:r>
          </a:p>
        </p:txBody>
      </p:sp>
      <p:sp>
        <p:nvSpPr>
          <p:cNvPr id="29699" name="Rectangle 3">
            <a:extLst>
              <a:ext uri="{FF2B5EF4-FFF2-40B4-BE49-F238E27FC236}">
                <a16:creationId xmlns:a16="http://schemas.microsoft.com/office/drawing/2014/main" id="{E7C2F7CA-848A-45D9-9C32-08185553C7E1}"/>
              </a:ext>
            </a:extLst>
          </p:cNvPr>
          <p:cNvSpPr>
            <a:spLocks noChangeArrowheads="1"/>
          </p:cNvSpPr>
          <p:nvPr/>
        </p:nvSpPr>
        <p:spPr bwMode="auto">
          <a:xfrm>
            <a:off x="1548662" y="1634320"/>
            <a:ext cx="671524" cy="432281"/>
          </a:xfrm>
          <a:prstGeom prst="rect">
            <a:avLst/>
          </a:prstGeom>
          <a:solidFill>
            <a:srgbClr val="FFFFFF"/>
          </a:solidFill>
          <a:ln w="254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Times New Roman" panose="02020603050405020304" pitchFamily="18" charset="0"/>
              </a:rPr>
              <a:t>Don’t </a:t>
            </a:r>
          </a:p>
          <a:p>
            <a:pPr algn="ctr" eaLnBrk="0" hangingPunct="0"/>
            <a:r>
              <a:rPr lang="en-US" altLang="en-US" sz="1400">
                <a:latin typeface="Times New Roman" panose="02020603050405020304" pitchFamily="18" charset="0"/>
              </a:rPr>
              <a:t>Cheat</a:t>
            </a:r>
            <a:endParaRPr lang="en-US" altLang="en-US" sz="2400">
              <a:latin typeface="Times New Roman" panose="02020603050405020304" pitchFamily="18" charset="0"/>
            </a:endParaRPr>
          </a:p>
        </p:txBody>
      </p:sp>
      <p:grpSp>
        <p:nvGrpSpPr>
          <p:cNvPr id="29700" name="Group 4">
            <a:extLst>
              <a:ext uri="{FF2B5EF4-FFF2-40B4-BE49-F238E27FC236}">
                <a16:creationId xmlns:a16="http://schemas.microsoft.com/office/drawing/2014/main" id="{5C3EE883-3650-47F8-A8E4-668D7573645A}"/>
              </a:ext>
            </a:extLst>
          </p:cNvPr>
          <p:cNvGrpSpPr>
            <a:grpSpLocks/>
          </p:cNvGrpSpPr>
          <p:nvPr/>
        </p:nvGrpSpPr>
        <p:grpSpPr bwMode="auto">
          <a:xfrm>
            <a:off x="2234462" y="1329519"/>
            <a:ext cx="2527001" cy="1316718"/>
            <a:chOff x="624" y="720"/>
            <a:chExt cx="1366" cy="795"/>
          </a:xfrm>
        </p:grpSpPr>
        <p:grpSp>
          <p:nvGrpSpPr>
            <p:cNvPr id="29701" name="Group 5">
              <a:extLst>
                <a:ext uri="{FF2B5EF4-FFF2-40B4-BE49-F238E27FC236}">
                  <a16:creationId xmlns:a16="http://schemas.microsoft.com/office/drawing/2014/main" id="{6697BD14-F71E-4308-B18C-BE0DB8FE3685}"/>
                </a:ext>
              </a:extLst>
            </p:cNvPr>
            <p:cNvGrpSpPr>
              <a:grpSpLocks/>
            </p:cNvGrpSpPr>
            <p:nvPr/>
          </p:nvGrpSpPr>
          <p:grpSpPr bwMode="auto">
            <a:xfrm>
              <a:off x="864" y="720"/>
              <a:ext cx="1126" cy="795"/>
              <a:chOff x="480" y="2640"/>
              <a:chExt cx="1126" cy="795"/>
            </a:xfrm>
          </p:grpSpPr>
          <p:sp>
            <p:nvSpPr>
              <p:cNvPr id="29702" name="Oval 6">
                <a:extLst>
                  <a:ext uri="{FF2B5EF4-FFF2-40B4-BE49-F238E27FC236}">
                    <a16:creationId xmlns:a16="http://schemas.microsoft.com/office/drawing/2014/main" id="{7D9D9FC7-63FE-4E52-A2BD-AE16F83AF491}"/>
                  </a:ext>
                </a:extLst>
              </p:cNvPr>
              <p:cNvSpPr>
                <a:spLocks noChangeArrowheads="1"/>
              </p:cNvSpPr>
              <p:nvPr/>
            </p:nvSpPr>
            <p:spPr bwMode="auto">
              <a:xfrm>
                <a:off x="807" y="2640"/>
                <a:ext cx="436" cy="272"/>
              </a:xfrm>
              <a:prstGeom prst="ellipse">
                <a:avLst/>
              </a:prstGeom>
              <a:solidFill>
                <a:srgbClr val="FFFFFF"/>
              </a:solidFill>
              <a:ln w="25400">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solidFill>
                      <a:srgbClr val="0033CC"/>
                    </a:solidFill>
                    <a:latin typeface="Times New Roman" panose="02020603050405020304" pitchFamily="18" charset="0"/>
                  </a:rPr>
                  <a:t>Refund</a:t>
                </a:r>
                <a:endParaRPr lang="en-US" altLang="en-US" sz="1600">
                  <a:latin typeface="Times New Roman" panose="02020603050405020304" pitchFamily="18" charset="0"/>
                </a:endParaRPr>
              </a:p>
            </p:txBody>
          </p:sp>
          <p:sp>
            <p:nvSpPr>
              <p:cNvPr id="29703" name="Line 7">
                <a:extLst>
                  <a:ext uri="{FF2B5EF4-FFF2-40B4-BE49-F238E27FC236}">
                    <a16:creationId xmlns:a16="http://schemas.microsoft.com/office/drawing/2014/main" id="{A603CA17-ECB2-489D-89F7-C258CF2EFCAB}"/>
                  </a:ext>
                </a:extLst>
              </p:cNvPr>
              <p:cNvSpPr>
                <a:spLocks noChangeShapeType="1"/>
              </p:cNvSpPr>
              <p:nvPr/>
            </p:nvSpPr>
            <p:spPr bwMode="auto">
              <a:xfrm flipH="1">
                <a:off x="661" y="2912"/>
                <a:ext cx="364" cy="224"/>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04" name="Line 8">
                <a:extLst>
                  <a:ext uri="{FF2B5EF4-FFF2-40B4-BE49-F238E27FC236}">
                    <a16:creationId xmlns:a16="http://schemas.microsoft.com/office/drawing/2014/main" id="{29D1790D-697D-4CFE-8705-C430AF7463A0}"/>
                  </a:ext>
                </a:extLst>
              </p:cNvPr>
              <p:cNvSpPr>
                <a:spLocks noChangeShapeType="1"/>
              </p:cNvSpPr>
              <p:nvPr/>
            </p:nvSpPr>
            <p:spPr bwMode="auto">
              <a:xfrm>
                <a:off x="1025" y="2912"/>
                <a:ext cx="363" cy="224"/>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05" name="Rectangle 9">
                <a:extLst>
                  <a:ext uri="{FF2B5EF4-FFF2-40B4-BE49-F238E27FC236}">
                    <a16:creationId xmlns:a16="http://schemas.microsoft.com/office/drawing/2014/main" id="{855A72B3-2419-4B00-99D5-7EC3BFA5531F}"/>
                  </a:ext>
                </a:extLst>
              </p:cNvPr>
              <p:cNvSpPr>
                <a:spLocks noChangeArrowheads="1"/>
              </p:cNvSpPr>
              <p:nvPr/>
            </p:nvSpPr>
            <p:spPr bwMode="auto">
              <a:xfrm>
                <a:off x="480" y="3136"/>
                <a:ext cx="363" cy="299"/>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dirty="0">
                    <a:latin typeface="Times New Roman" panose="02020603050405020304" pitchFamily="18" charset="0"/>
                  </a:rPr>
                  <a:t>Don’t </a:t>
                </a:r>
              </a:p>
              <a:p>
                <a:pPr algn="ctr" eaLnBrk="0" hangingPunct="0"/>
                <a:r>
                  <a:rPr lang="en-US" altLang="en-US" sz="1400" dirty="0">
                    <a:latin typeface="Times New Roman" panose="02020603050405020304" pitchFamily="18" charset="0"/>
                  </a:rPr>
                  <a:t>Cheat</a:t>
                </a:r>
                <a:endParaRPr lang="en-US" altLang="en-US" dirty="0">
                  <a:latin typeface="Times New Roman" panose="02020603050405020304" pitchFamily="18" charset="0"/>
                </a:endParaRPr>
              </a:p>
            </p:txBody>
          </p:sp>
          <p:sp>
            <p:nvSpPr>
              <p:cNvPr id="29706" name="Rectangle 10">
                <a:extLst>
                  <a:ext uri="{FF2B5EF4-FFF2-40B4-BE49-F238E27FC236}">
                    <a16:creationId xmlns:a16="http://schemas.microsoft.com/office/drawing/2014/main" id="{B64CCE6E-9A2E-4A43-9186-FECFC8120079}"/>
                  </a:ext>
                </a:extLst>
              </p:cNvPr>
              <p:cNvSpPr>
                <a:spLocks noChangeArrowheads="1"/>
              </p:cNvSpPr>
              <p:nvPr/>
            </p:nvSpPr>
            <p:spPr bwMode="auto">
              <a:xfrm>
                <a:off x="1243" y="3136"/>
                <a:ext cx="363" cy="261"/>
              </a:xfrm>
              <a:prstGeom prst="rect">
                <a:avLst/>
              </a:prstGeom>
              <a:solidFill>
                <a:srgbClr val="FFFFFF"/>
              </a:solidFill>
              <a:ln w="254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Times New Roman" panose="02020603050405020304" pitchFamily="18" charset="0"/>
                  </a:rPr>
                  <a:t>Don’t </a:t>
                </a:r>
              </a:p>
              <a:p>
                <a:pPr algn="ctr" eaLnBrk="0" hangingPunct="0"/>
                <a:r>
                  <a:rPr lang="en-US" altLang="en-US" sz="1400">
                    <a:latin typeface="Times New Roman" panose="02020603050405020304" pitchFamily="18" charset="0"/>
                  </a:rPr>
                  <a:t>Cheat</a:t>
                </a:r>
                <a:endParaRPr lang="en-US" altLang="en-US" sz="2400">
                  <a:latin typeface="Times New Roman" panose="02020603050405020304" pitchFamily="18" charset="0"/>
                </a:endParaRPr>
              </a:p>
            </p:txBody>
          </p:sp>
          <p:sp>
            <p:nvSpPr>
              <p:cNvPr id="29707" name="Text Box 11">
                <a:extLst>
                  <a:ext uri="{FF2B5EF4-FFF2-40B4-BE49-F238E27FC236}">
                    <a16:creationId xmlns:a16="http://schemas.microsoft.com/office/drawing/2014/main" id="{A6F71308-3CCF-4728-B0DF-D53A973311F1}"/>
                  </a:ext>
                </a:extLst>
              </p:cNvPr>
              <p:cNvSpPr txBox="1">
                <a:spLocks noChangeArrowheads="1"/>
              </p:cNvSpPr>
              <p:nvPr/>
            </p:nvSpPr>
            <p:spPr bwMode="auto">
              <a:xfrm>
                <a:off x="587" y="2868"/>
                <a:ext cx="277"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rgbClr val="0066FF"/>
                    </a:solidFill>
                  </a:rPr>
                  <a:t>Yes</a:t>
                </a:r>
                <a:endParaRPr lang="en-US" altLang="en-US">
                  <a:latin typeface="Times New Roman" panose="02020603050405020304" pitchFamily="18" charset="0"/>
                </a:endParaRPr>
              </a:p>
            </p:txBody>
          </p:sp>
          <p:sp>
            <p:nvSpPr>
              <p:cNvPr id="29708" name="Text Box 12">
                <a:extLst>
                  <a:ext uri="{FF2B5EF4-FFF2-40B4-BE49-F238E27FC236}">
                    <a16:creationId xmlns:a16="http://schemas.microsoft.com/office/drawing/2014/main" id="{75741AF3-CA78-4E88-8CA0-5784C61D4841}"/>
                  </a:ext>
                </a:extLst>
              </p:cNvPr>
              <p:cNvSpPr txBox="1">
                <a:spLocks noChangeArrowheads="1"/>
              </p:cNvSpPr>
              <p:nvPr/>
            </p:nvSpPr>
            <p:spPr bwMode="auto">
              <a:xfrm>
                <a:off x="1267" y="2868"/>
                <a:ext cx="252"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rgbClr val="0066FF"/>
                    </a:solidFill>
                  </a:rPr>
                  <a:t>No</a:t>
                </a:r>
                <a:endParaRPr lang="en-US" altLang="en-US" sz="2400">
                  <a:latin typeface="Times New Roman" panose="02020603050405020304" pitchFamily="18" charset="0"/>
                </a:endParaRPr>
              </a:p>
            </p:txBody>
          </p:sp>
        </p:grpSp>
        <p:sp>
          <p:nvSpPr>
            <p:cNvPr id="29709" name="Line 13">
              <a:extLst>
                <a:ext uri="{FF2B5EF4-FFF2-40B4-BE49-F238E27FC236}">
                  <a16:creationId xmlns:a16="http://schemas.microsoft.com/office/drawing/2014/main" id="{81ABC689-C8A2-4233-BEF5-ECC6246D1223}"/>
                </a:ext>
              </a:extLst>
            </p:cNvPr>
            <p:cNvSpPr>
              <a:spLocks noChangeShapeType="1"/>
            </p:cNvSpPr>
            <p:nvPr/>
          </p:nvSpPr>
          <p:spPr bwMode="auto">
            <a:xfrm flipV="1">
              <a:off x="624" y="1056"/>
              <a:ext cx="240" cy="0"/>
            </a:xfrm>
            <a:prstGeom prst="line">
              <a:avLst/>
            </a:prstGeom>
            <a:noFill/>
            <a:ln w="76200" cmpd="tri">
              <a:solidFill>
                <a:srgbClr val="CC3300"/>
              </a:solidFill>
              <a:round/>
              <a:headEnd/>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9710" name="Group 14">
            <a:extLst>
              <a:ext uri="{FF2B5EF4-FFF2-40B4-BE49-F238E27FC236}">
                <a16:creationId xmlns:a16="http://schemas.microsoft.com/office/drawing/2014/main" id="{21D30484-DDD0-4124-8D4C-F1E440BEF34A}"/>
              </a:ext>
            </a:extLst>
          </p:cNvPr>
          <p:cNvGrpSpPr>
            <a:grpSpLocks/>
          </p:cNvGrpSpPr>
          <p:nvPr/>
        </p:nvGrpSpPr>
        <p:grpSpPr bwMode="auto">
          <a:xfrm>
            <a:off x="3910826" y="2992217"/>
            <a:ext cx="3853399" cy="3436718"/>
            <a:chOff x="1536" y="1920"/>
            <a:chExt cx="2083" cy="2075"/>
          </a:xfrm>
        </p:grpSpPr>
        <p:grpSp>
          <p:nvGrpSpPr>
            <p:cNvPr id="29711" name="Group 15">
              <a:extLst>
                <a:ext uri="{FF2B5EF4-FFF2-40B4-BE49-F238E27FC236}">
                  <a16:creationId xmlns:a16="http://schemas.microsoft.com/office/drawing/2014/main" id="{E0CCD9A9-D985-4D2D-BAA9-EF72B1F834F2}"/>
                </a:ext>
              </a:extLst>
            </p:cNvPr>
            <p:cNvGrpSpPr>
              <a:grpSpLocks/>
            </p:cNvGrpSpPr>
            <p:nvPr/>
          </p:nvGrpSpPr>
          <p:grpSpPr bwMode="auto">
            <a:xfrm>
              <a:off x="1824" y="1920"/>
              <a:ext cx="1795" cy="2075"/>
              <a:chOff x="3840" y="1824"/>
              <a:chExt cx="1795" cy="2075"/>
            </a:xfrm>
          </p:grpSpPr>
          <p:sp>
            <p:nvSpPr>
              <p:cNvPr id="29712" name="Oval 16">
                <a:extLst>
                  <a:ext uri="{FF2B5EF4-FFF2-40B4-BE49-F238E27FC236}">
                    <a16:creationId xmlns:a16="http://schemas.microsoft.com/office/drawing/2014/main" id="{F444AEED-0002-4D1E-B391-979879AD7943}"/>
                  </a:ext>
                </a:extLst>
              </p:cNvPr>
              <p:cNvSpPr>
                <a:spLocks noChangeArrowheads="1"/>
              </p:cNvSpPr>
              <p:nvPr/>
            </p:nvSpPr>
            <p:spPr bwMode="auto">
              <a:xfrm>
                <a:off x="4311" y="1824"/>
                <a:ext cx="437" cy="283"/>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imes New Roman" panose="02020603050405020304" pitchFamily="18" charset="0"/>
                  </a:rPr>
                  <a:t>Refund</a:t>
                </a:r>
                <a:endParaRPr lang="en-US" altLang="en-US" sz="1400">
                  <a:latin typeface="Times New Roman" panose="02020603050405020304" pitchFamily="18" charset="0"/>
                </a:endParaRPr>
              </a:p>
            </p:txBody>
          </p:sp>
          <p:sp>
            <p:nvSpPr>
              <p:cNvPr id="29713" name="Line 17">
                <a:extLst>
                  <a:ext uri="{FF2B5EF4-FFF2-40B4-BE49-F238E27FC236}">
                    <a16:creationId xmlns:a16="http://schemas.microsoft.com/office/drawing/2014/main" id="{24CC51DB-7E56-4EB2-867D-18C306EBB142}"/>
                  </a:ext>
                </a:extLst>
              </p:cNvPr>
              <p:cNvSpPr>
                <a:spLocks noChangeShapeType="1"/>
              </p:cNvSpPr>
              <p:nvPr/>
            </p:nvSpPr>
            <p:spPr bwMode="auto">
              <a:xfrm flipH="1">
                <a:off x="4166" y="2107"/>
                <a:ext cx="364" cy="2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14" name="Line 18">
                <a:extLst>
                  <a:ext uri="{FF2B5EF4-FFF2-40B4-BE49-F238E27FC236}">
                    <a16:creationId xmlns:a16="http://schemas.microsoft.com/office/drawing/2014/main" id="{7743F197-17FD-4C4C-BFE9-3BBC6497A51D}"/>
                  </a:ext>
                </a:extLst>
              </p:cNvPr>
              <p:cNvSpPr>
                <a:spLocks noChangeShapeType="1"/>
              </p:cNvSpPr>
              <p:nvPr/>
            </p:nvSpPr>
            <p:spPr bwMode="auto">
              <a:xfrm>
                <a:off x="4530" y="2107"/>
                <a:ext cx="363" cy="2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15" name="Rectangle 19">
                <a:extLst>
                  <a:ext uri="{FF2B5EF4-FFF2-40B4-BE49-F238E27FC236}">
                    <a16:creationId xmlns:a16="http://schemas.microsoft.com/office/drawing/2014/main" id="{C4132164-DACC-4CFE-9AAE-7A20D4F91539}"/>
                  </a:ext>
                </a:extLst>
              </p:cNvPr>
              <p:cNvSpPr>
                <a:spLocks noChangeArrowheads="1"/>
              </p:cNvSpPr>
              <p:nvPr/>
            </p:nvSpPr>
            <p:spPr bwMode="auto">
              <a:xfrm>
                <a:off x="3984" y="2331"/>
                <a:ext cx="364" cy="298"/>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Times New Roman" panose="02020603050405020304" pitchFamily="18" charset="0"/>
                  </a:rPr>
                  <a:t>Don’t </a:t>
                </a:r>
              </a:p>
              <a:p>
                <a:pPr algn="ctr" eaLnBrk="0" hangingPunct="0"/>
                <a:r>
                  <a:rPr lang="en-US" altLang="en-US" sz="1400">
                    <a:latin typeface="Times New Roman" panose="02020603050405020304" pitchFamily="18" charset="0"/>
                  </a:rPr>
                  <a:t>Cheat</a:t>
                </a:r>
                <a:endParaRPr lang="en-US" altLang="en-US" sz="2400">
                  <a:latin typeface="Times New Roman" panose="02020603050405020304" pitchFamily="18" charset="0"/>
                </a:endParaRPr>
              </a:p>
            </p:txBody>
          </p:sp>
          <p:sp>
            <p:nvSpPr>
              <p:cNvPr id="29716" name="Text Box 20">
                <a:extLst>
                  <a:ext uri="{FF2B5EF4-FFF2-40B4-BE49-F238E27FC236}">
                    <a16:creationId xmlns:a16="http://schemas.microsoft.com/office/drawing/2014/main" id="{D2DE8C51-BB7C-449C-9519-1CA381837D50}"/>
                  </a:ext>
                </a:extLst>
              </p:cNvPr>
              <p:cNvSpPr txBox="1">
                <a:spLocks noChangeArrowheads="1"/>
              </p:cNvSpPr>
              <p:nvPr/>
            </p:nvSpPr>
            <p:spPr bwMode="auto">
              <a:xfrm>
                <a:off x="4091" y="2061"/>
                <a:ext cx="277"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Yes</a:t>
                </a:r>
                <a:endParaRPr lang="en-US" altLang="en-US" sz="2400">
                  <a:latin typeface="Times New Roman" panose="02020603050405020304" pitchFamily="18" charset="0"/>
                </a:endParaRPr>
              </a:p>
            </p:txBody>
          </p:sp>
          <p:sp>
            <p:nvSpPr>
              <p:cNvPr id="29717" name="Text Box 21">
                <a:extLst>
                  <a:ext uri="{FF2B5EF4-FFF2-40B4-BE49-F238E27FC236}">
                    <a16:creationId xmlns:a16="http://schemas.microsoft.com/office/drawing/2014/main" id="{F18CE401-F3B3-47F0-A0FE-0705D383B6FE}"/>
                  </a:ext>
                </a:extLst>
              </p:cNvPr>
              <p:cNvSpPr txBox="1">
                <a:spLocks noChangeArrowheads="1"/>
              </p:cNvSpPr>
              <p:nvPr/>
            </p:nvSpPr>
            <p:spPr bwMode="auto">
              <a:xfrm>
                <a:off x="4772" y="2061"/>
                <a:ext cx="252"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No</a:t>
                </a:r>
                <a:endParaRPr lang="en-US" altLang="en-US" sz="2400">
                  <a:latin typeface="Times New Roman" panose="02020603050405020304" pitchFamily="18" charset="0"/>
                </a:endParaRPr>
              </a:p>
            </p:txBody>
          </p:sp>
          <p:sp>
            <p:nvSpPr>
              <p:cNvPr id="29718" name="Oval 22">
                <a:extLst>
                  <a:ext uri="{FF2B5EF4-FFF2-40B4-BE49-F238E27FC236}">
                    <a16:creationId xmlns:a16="http://schemas.microsoft.com/office/drawing/2014/main" id="{7278ADDD-C6DA-428A-9928-1B021DE09907}"/>
                  </a:ext>
                </a:extLst>
              </p:cNvPr>
              <p:cNvSpPr>
                <a:spLocks noChangeArrowheads="1"/>
              </p:cNvSpPr>
              <p:nvPr/>
            </p:nvSpPr>
            <p:spPr bwMode="auto">
              <a:xfrm>
                <a:off x="4639" y="2331"/>
                <a:ext cx="545" cy="373"/>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imes New Roman" panose="02020603050405020304" pitchFamily="18" charset="0"/>
                  </a:rPr>
                  <a:t>Marital</a:t>
                </a:r>
              </a:p>
              <a:p>
                <a:pPr algn="ctr" eaLnBrk="0" hangingPunct="0"/>
                <a:r>
                  <a:rPr lang="en-US" altLang="en-US" sz="1600">
                    <a:latin typeface="Times New Roman" panose="02020603050405020304" pitchFamily="18" charset="0"/>
                  </a:rPr>
                  <a:t>Status</a:t>
                </a:r>
                <a:endParaRPr lang="en-US" altLang="en-US">
                  <a:latin typeface="Times New Roman" panose="02020603050405020304" pitchFamily="18" charset="0"/>
                </a:endParaRPr>
              </a:p>
            </p:txBody>
          </p:sp>
          <p:sp>
            <p:nvSpPr>
              <p:cNvPr id="29719" name="Line 23">
                <a:extLst>
                  <a:ext uri="{FF2B5EF4-FFF2-40B4-BE49-F238E27FC236}">
                    <a16:creationId xmlns:a16="http://schemas.microsoft.com/office/drawing/2014/main" id="{7F4C8548-A1A1-4441-ACBE-6BFAF521E182}"/>
                  </a:ext>
                </a:extLst>
              </p:cNvPr>
              <p:cNvSpPr>
                <a:spLocks noChangeShapeType="1"/>
              </p:cNvSpPr>
              <p:nvPr/>
            </p:nvSpPr>
            <p:spPr bwMode="auto">
              <a:xfrm flipH="1">
                <a:off x="4464" y="2704"/>
                <a:ext cx="465"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20" name="Line 24">
                <a:extLst>
                  <a:ext uri="{FF2B5EF4-FFF2-40B4-BE49-F238E27FC236}">
                    <a16:creationId xmlns:a16="http://schemas.microsoft.com/office/drawing/2014/main" id="{438213F4-DE7E-46A1-95EC-165DB97EF8C0}"/>
                  </a:ext>
                </a:extLst>
              </p:cNvPr>
              <p:cNvSpPr>
                <a:spLocks noChangeShapeType="1"/>
              </p:cNvSpPr>
              <p:nvPr/>
            </p:nvSpPr>
            <p:spPr bwMode="auto">
              <a:xfrm>
                <a:off x="4929" y="2704"/>
                <a:ext cx="400" cy="2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21" name="Rectangle 25">
                <a:extLst>
                  <a:ext uri="{FF2B5EF4-FFF2-40B4-BE49-F238E27FC236}">
                    <a16:creationId xmlns:a16="http://schemas.microsoft.com/office/drawing/2014/main" id="{76EDBA34-07A7-4CB3-976D-8914874C31D2}"/>
                  </a:ext>
                </a:extLst>
              </p:cNvPr>
              <p:cNvSpPr>
                <a:spLocks noChangeArrowheads="1"/>
              </p:cNvSpPr>
              <p:nvPr/>
            </p:nvSpPr>
            <p:spPr bwMode="auto">
              <a:xfrm>
                <a:off x="5148" y="2965"/>
                <a:ext cx="363" cy="299"/>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Times New Roman" panose="02020603050405020304" pitchFamily="18" charset="0"/>
                  </a:rPr>
                  <a:t>Don’t </a:t>
                </a:r>
              </a:p>
              <a:p>
                <a:pPr algn="ctr" eaLnBrk="0" hangingPunct="0"/>
                <a:r>
                  <a:rPr lang="en-US" altLang="en-US" sz="1400">
                    <a:latin typeface="Times New Roman" panose="02020603050405020304" pitchFamily="18" charset="0"/>
                  </a:rPr>
                  <a:t>Cheat</a:t>
                </a:r>
                <a:endParaRPr lang="en-US" altLang="en-US" sz="2400">
                  <a:latin typeface="Times New Roman" panose="02020603050405020304" pitchFamily="18" charset="0"/>
                </a:endParaRPr>
              </a:p>
            </p:txBody>
          </p:sp>
          <p:sp>
            <p:nvSpPr>
              <p:cNvPr id="29722" name="Rectangle 26">
                <a:extLst>
                  <a:ext uri="{FF2B5EF4-FFF2-40B4-BE49-F238E27FC236}">
                    <a16:creationId xmlns:a16="http://schemas.microsoft.com/office/drawing/2014/main" id="{34D3E95B-2DC8-404D-A146-4152F2239F8C}"/>
                  </a:ext>
                </a:extLst>
              </p:cNvPr>
              <p:cNvSpPr>
                <a:spLocks noChangeArrowheads="1"/>
              </p:cNvSpPr>
              <p:nvPr/>
            </p:nvSpPr>
            <p:spPr bwMode="auto">
              <a:xfrm>
                <a:off x="4704" y="3600"/>
                <a:ext cx="364" cy="262"/>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imes New Roman" panose="02020603050405020304" pitchFamily="18" charset="0"/>
                  </a:rPr>
                  <a:t>Cheat</a:t>
                </a:r>
                <a:endParaRPr lang="en-US" altLang="en-US" sz="2400">
                  <a:latin typeface="Times New Roman" panose="02020603050405020304" pitchFamily="18" charset="0"/>
                </a:endParaRPr>
              </a:p>
            </p:txBody>
          </p:sp>
          <p:sp>
            <p:nvSpPr>
              <p:cNvPr id="29723" name="Text Box 27">
                <a:extLst>
                  <a:ext uri="{FF2B5EF4-FFF2-40B4-BE49-F238E27FC236}">
                    <a16:creationId xmlns:a16="http://schemas.microsoft.com/office/drawing/2014/main" id="{23F18124-55ED-4B80-B0C2-028039DEC179}"/>
                  </a:ext>
                </a:extLst>
              </p:cNvPr>
              <p:cNvSpPr txBox="1">
                <a:spLocks noChangeArrowheads="1"/>
              </p:cNvSpPr>
              <p:nvPr/>
            </p:nvSpPr>
            <p:spPr bwMode="auto">
              <a:xfrm>
                <a:off x="4091" y="2619"/>
                <a:ext cx="535"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dirty="0"/>
                  <a:t>Single,</a:t>
                </a:r>
              </a:p>
              <a:p>
                <a:pPr algn="ctr" eaLnBrk="0" hangingPunct="0"/>
                <a:r>
                  <a:rPr lang="en-US" altLang="en-US" sz="1400" b="1" dirty="0"/>
                  <a:t>Divorced</a:t>
                </a:r>
                <a:endParaRPr lang="en-US" altLang="en-US" dirty="0"/>
              </a:p>
            </p:txBody>
          </p:sp>
          <p:sp>
            <p:nvSpPr>
              <p:cNvPr id="29724" name="Text Box 28">
                <a:extLst>
                  <a:ext uri="{FF2B5EF4-FFF2-40B4-BE49-F238E27FC236}">
                    <a16:creationId xmlns:a16="http://schemas.microsoft.com/office/drawing/2014/main" id="{84CAA6EE-B11A-47EF-92AA-7D1B74BDA45F}"/>
                  </a:ext>
                </a:extLst>
              </p:cNvPr>
              <p:cNvSpPr txBox="1">
                <a:spLocks noChangeArrowheads="1"/>
              </p:cNvSpPr>
              <p:nvPr/>
            </p:nvSpPr>
            <p:spPr bwMode="auto">
              <a:xfrm>
                <a:off x="5138" y="2687"/>
                <a:ext cx="497"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Married</a:t>
                </a:r>
                <a:endParaRPr lang="en-US" altLang="en-US"/>
              </a:p>
            </p:txBody>
          </p:sp>
          <p:sp>
            <p:nvSpPr>
              <p:cNvPr id="29725" name="Oval 29">
                <a:extLst>
                  <a:ext uri="{FF2B5EF4-FFF2-40B4-BE49-F238E27FC236}">
                    <a16:creationId xmlns:a16="http://schemas.microsoft.com/office/drawing/2014/main" id="{639B3FB1-B6B1-4B14-AB2F-69FF5A2C8894}"/>
                  </a:ext>
                </a:extLst>
              </p:cNvPr>
              <p:cNvSpPr>
                <a:spLocks noChangeArrowheads="1"/>
              </p:cNvSpPr>
              <p:nvPr/>
            </p:nvSpPr>
            <p:spPr bwMode="auto">
              <a:xfrm>
                <a:off x="4080" y="2976"/>
                <a:ext cx="768" cy="384"/>
              </a:xfrm>
              <a:prstGeom prst="ellipse">
                <a:avLst/>
              </a:prstGeom>
              <a:solidFill>
                <a:srgbClr val="FFFFFF"/>
              </a:solidFill>
              <a:ln w="25400">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solidFill>
                      <a:srgbClr val="0033CC"/>
                    </a:solidFill>
                    <a:latin typeface="Times New Roman" panose="02020603050405020304" pitchFamily="18" charset="0"/>
                  </a:rPr>
                  <a:t>Taxable</a:t>
                </a:r>
              </a:p>
              <a:p>
                <a:pPr algn="ctr" eaLnBrk="0" hangingPunct="0"/>
                <a:r>
                  <a:rPr lang="en-US" altLang="en-US" sz="1600">
                    <a:solidFill>
                      <a:srgbClr val="0033CC"/>
                    </a:solidFill>
                    <a:latin typeface="Times New Roman" panose="02020603050405020304" pitchFamily="18" charset="0"/>
                  </a:rPr>
                  <a:t>Income</a:t>
                </a:r>
                <a:endParaRPr lang="en-US" altLang="en-US" sz="2400">
                  <a:latin typeface="Times New Roman" panose="02020603050405020304" pitchFamily="18" charset="0"/>
                </a:endParaRPr>
              </a:p>
            </p:txBody>
          </p:sp>
          <p:sp>
            <p:nvSpPr>
              <p:cNvPr id="29726" name="Rectangle 30">
                <a:extLst>
                  <a:ext uri="{FF2B5EF4-FFF2-40B4-BE49-F238E27FC236}">
                    <a16:creationId xmlns:a16="http://schemas.microsoft.com/office/drawing/2014/main" id="{CE3E54BC-9791-45B4-8D11-2599F459B9C1}"/>
                  </a:ext>
                </a:extLst>
              </p:cNvPr>
              <p:cNvSpPr>
                <a:spLocks noChangeArrowheads="1"/>
              </p:cNvSpPr>
              <p:nvPr/>
            </p:nvSpPr>
            <p:spPr bwMode="auto">
              <a:xfrm>
                <a:off x="3840" y="3600"/>
                <a:ext cx="363" cy="299"/>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Times New Roman" panose="02020603050405020304" pitchFamily="18" charset="0"/>
                  </a:rPr>
                  <a:t>Don’t </a:t>
                </a:r>
              </a:p>
              <a:p>
                <a:pPr algn="ctr" eaLnBrk="0" hangingPunct="0"/>
                <a:r>
                  <a:rPr lang="en-US" altLang="en-US" sz="1400">
                    <a:latin typeface="Times New Roman" panose="02020603050405020304" pitchFamily="18" charset="0"/>
                  </a:rPr>
                  <a:t>Cheat</a:t>
                </a:r>
                <a:endParaRPr lang="en-US" altLang="en-US" sz="2400">
                  <a:latin typeface="Times New Roman" panose="02020603050405020304" pitchFamily="18" charset="0"/>
                </a:endParaRPr>
              </a:p>
            </p:txBody>
          </p:sp>
          <p:sp>
            <p:nvSpPr>
              <p:cNvPr id="29727" name="Line 31">
                <a:extLst>
                  <a:ext uri="{FF2B5EF4-FFF2-40B4-BE49-F238E27FC236}">
                    <a16:creationId xmlns:a16="http://schemas.microsoft.com/office/drawing/2014/main" id="{F5E78AF7-C5FE-49C2-828F-6475CE5B4AF8}"/>
                  </a:ext>
                </a:extLst>
              </p:cNvPr>
              <p:cNvSpPr>
                <a:spLocks noChangeShapeType="1"/>
              </p:cNvSpPr>
              <p:nvPr/>
            </p:nvSpPr>
            <p:spPr bwMode="auto">
              <a:xfrm flipH="1">
                <a:off x="4032" y="3360"/>
                <a:ext cx="432" cy="240"/>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28" name="Line 32">
                <a:extLst>
                  <a:ext uri="{FF2B5EF4-FFF2-40B4-BE49-F238E27FC236}">
                    <a16:creationId xmlns:a16="http://schemas.microsoft.com/office/drawing/2014/main" id="{07D73C09-DB42-475C-893D-CD78777C9F75}"/>
                  </a:ext>
                </a:extLst>
              </p:cNvPr>
              <p:cNvSpPr>
                <a:spLocks noChangeShapeType="1"/>
              </p:cNvSpPr>
              <p:nvPr/>
            </p:nvSpPr>
            <p:spPr bwMode="auto">
              <a:xfrm>
                <a:off x="4464" y="3360"/>
                <a:ext cx="432" cy="240"/>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29" name="Text Box 33">
                <a:extLst>
                  <a:ext uri="{FF2B5EF4-FFF2-40B4-BE49-F238E27FC236}">
                    <a16:creationId xmlns:a16="http://schemas.microsoft.com/office/drawing/2014/main" id="{01B30172-12C0-41BE-B40D-EC1952E0FD34}"/>
                  </a:ext>
                </a:extLst>
              </p:cNvPr>
              <p:cNvSpPr txBox="1">
                <a:spLocks noChangeArrowheads="1"/>
              </p:cNvSpPr>
              <p:nvPr/>
            </p:nvSpPr>
            <p:spPr bwMode="auto">
              <a:xfrm>
                <a:off x="3861" y="3359"/>
                <a:ext cx="375"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rgbClr val="0066FF"/>
                    </a:solidFill>
                  </a:rPr>
                  <a:t>&lt; 80K</a:t>
                </a:r>
                <a:endParaRPr lang="en-US" altLang="en-US"/>
              </a:p>
            </p:txBody>
          </p:sp>
          <p:sp>
            <p:nvSpPr>
              <p:cNvPr id="29730" name="Text Box 34">
                <a:extLst>
                  <a:ext uri="{FF2B5EF4-FFF2-40B4-BE49-F238E27FC236}">
                    <a16:creationId xmlns:a16="http://schemas.microsoft.com/office/drawing/2014/main" id="{2FE403EF-80C8-4175-88EF-78F86D73E5C0}"/>
                  </a:ext>
                </a:extLst>
              </p:cNvPr>
              <p:cNvSpPr txBox="1">
                <a:spLocks noChangeArrowheads="1"/>
              </p:cNvSpPr>
              <p:nvPr/>
            </p:nvSpPr>
            <p:spPr bwMode="auto">
              <a:xfrm>
                <a:off x="4729" y="3359"/>
                <a:ext cx="431"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rgbClr val="0066FF"/>
                    </a:solidFill>
                  </a:rPr>
                  <a:t>&gt;= 80K</a:t>
                </a:r>
                <a:endParaRPr lang="en-US" altLang="en-US">
                  <a:solidFill>
                    <a:srgbClr val="0066FF"/>
                  </a:solidFill>
                </a:endParaRPr>
              </a:p>
            </p:txBody>
          </p:sp>
        </p:grpSp>
        <p:sp>
          <p:nvSpPr>
            <p:cNvPr id="29731" name="Line 35">
              <a:extLst>
                <a:ext uri="{FF2B5EF4-FFF2-40B4-BE49-F238E27FC236}">
                  <a16:creationId xmlns:a16="http://schemas.microsoft.com/office/drawing/2014/main" id="{2BF876BA-56DF-4106-AFEB-AA114029DB8D}"/>
                </a:ext>
              </a:extLst>
            </p:cNvPr>
            <p:cNvSpPr>
              <a:spLocks noChangeShapeType="1"/>
            </p:cNvSpPr>
            <p:nvPr/>
          </p:nvSpPr>
          <p:spPr bwMode="auto">
            <a:xfrm rot="-2664477">
              <a:off x="1536" y="2400"/>
              <a:ext cx="192" cy="192"/>
            </a:xfrm>
            <a:prstGeom prst="line">
              <a:avLst/>
            </a:prstGeom>
            <a:noFill/>
            <a:ln w="76200" cmpd="tri">
              <a:solidFill>
                <a:srgbClr val="CC3300"/>
              </a:solidFill>
              <a:round/>
              <a:headEnd/>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9732" name="Group 36">
            <a:extLst>
              <a:ext uri="{FF2B5EF4-FFF2-40B4-BE49-F238E27FC236}">
                <a16:creationId xmlns:a16="http://schemas.microsoft.com/office/drawing/2014/main" id="{3E845257-9315-47CD-AE5C-3F6A1D439E67}"/>
              </a:ext>
            </a:extLst>
          </p:cNvPr>
          <p:cNvGrpSpPr>
            <a:grpSpLocks/>
          </p:cNvGrpSpPr>
          <p:nvPr/>
        </p:nvGrpSpPr>
        <p:grpSpPr bwMode="auto">
          <a:xfrm>
            <a:off x="1320060" y="2975757"/>
            <a:ext cx="3070879" cy="2734469"/>
            <a:chOff x="48" y="1757"/>
            <a:chExt cx="1660" cy="1651"/>
          </a:xfrm>
        </p:grpSpPr>
        <p:grpSp>
          <p:nvGrpSpPr>
            <p:cNvPr id="29733" name="Group 37">
              <a:extLst>
                <a:ext uri="{FF2B5EF4-FFF2-40B4-BE49-F238E27FC236}">
                  <a16:creationId xmlns:a16="http://schemas.microsoft.com/office/drawing/2014/main" id="{2F7340F0-430B-4D1F-8D45-8B060BD6CDBD}"/>
                </a:ext>
              </a:extLst>
            </p:cNvPr>
            <p:cNvGrpSpPr>
              <a:grpSpLocks/>
            </p:cNvGrpSpPr>
            <p:nvPr/>
          </p:nvGrpSpPr>
          <p:grpSpPr bwMode="auto">
            <a:xfrm>
              <a:off x="48" y="1968"/>
              <a:ext cx="1660" cy="1440"/>
              <a:chOff x="2016" y="1824"/>
              <a:chExt cx="1660" cy="1440"/>
            </a:xfrm>
          </p:grpSpPr>
          <p:grpSp>
            <p:nvGrpSpPr>
              <p:cNvPr id="29734" name="Group 38">
                <a:extLst>
                  <a:ext uri="{FF2B5EF4-FFF2-40B4-BE49-F238E27FC236}">
                    <a16:creationId xmlns:a16="http://schemas.microsoft.com/office/drawing/2014/main" id="{6D78D43E-8B11-4E03-88F2-239FD0C640B3}"/>
                  </a:ext>
                </a:extLst>
              </p:cNvPr>
              <p:cNvGrpSpPr>
                <a:grpSpLocks/>
              </p:cNvGrpSpPr>
              <p:nvPr/>
            </p:nvGrpSpPr>
            <p:grpSpPr bwMode="auto">
              <a:xfrm>
                <a:off x="2016" y="1824"/>
                <a:ext cx="1527" cy="1440"/>
                <a:chOff x="2016" y="1968"/>
                <a:chExt cx="1527" cy="1440"/>
              </a:xfrm>
            </p:grpSpPr>
            <p:sp>
              <p:nvSpPr>
                <p:cNvPr id="29735" name="Oval 39">
                  <a:extLst>
                    <a:ext uri="{FF2B5EF4-FFF2-40B4-BE49-F238E27FC236}">
                      <a16:creationId xmlns:a16="http://schemas.microsoft.com/office/drawing/2014/main" id="{F6A9B041-EE28-4C65-B7AF-8B2C82BB804B}"/>
                    </a:ext>
                  </a:extLst>
                </p:cNvPr>
                <p:cNvSpPr>
                  <a:spLocks noChangeArrowheads="1"/>
                </p:cNvSpPr>
                <p:nvPr/>
              </p:nvSpPr>
              <p:spPr bwMode="auto">
                <a:xfrm>
                  <a:off x="2343" y="1968"/>
                  <a:ext cx="437" cy="283"/>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imes New Roman" panose="02020603050405020304" pitchFamily="18" charset="0"/>
                    </a:rPr>
                    <a:t>Refund</a:t>
                  </a:r>
                  <a:endParaRPr lang="en-US" altLang="en-US" sz="1400">
                    <a:latin typeface="Times New Roman" panose="02020603050405020304" pitchFamily="18" charset="0"/>
                  </a:endParaRPr>
                </a:p>
              </p:txBody>
            </p:sp>
            <p:sp>
              <p:nvSpPr>
                <p:cNvPr id="29736" name="Line 40">
                  <a:extLst>
                    <a:ext uri="{FF2B5EF4-FFF2-40B4-BE49-F238E27FC236}">
                      <a16:creationId xmlns:a16="http://schemas.microsoft.com/office/drawing/2014/main" id="{691D3404-25EA-49D4-A02C-1C853B0C9AF9}"/>
                    </a:ext>
                  </a:extLst>
                </p:cNvPr>
                <p:cNvSpPr>
                  <a:spLocks noChangeShapeType="1"/>
                </p:cNvSpPr>
                <p:nvPr/>
              </p:nvSpPr>
              <p:spPr bwMode="auto">
                <a:xfrm flipH="1">
                  <a:off x="2198" y="2251"/>
                  <a:ext cx="364" cy="2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37" name="Line 41">
                  <a:extLst>
                    <a:ext uri="{FF2B5EF4-FFF2-40B4-BE49-F238E27FC236}">
                      <a16:creationId xmlns:a16="http://schemas.microsoft.com/office/drawing/2014/main" id="{02709377-E138-4AAD-A7B7-6CA29C6DB811}"/>
                    </a:ext>
                  </a:extLst>
                </p:cNvPr>
                <p:cNvSpPr>
                  <a:spLocks noChangeShapeType="1"/>
                </p:cNvSpPr>
                <p:nvPr/>
              </p:nvSpPr>
              <p:spPr bwMode="auto">
                <a:xfrm>
                  <a:off x="2562" y="2251"/>
                  <a:ext cx="363" cy="2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38" name="Rectangle 42">
                  <a:extLst>
                    <a:ext uri="{FF2B5EF4-FFF2-40B4-BE49-F238E27FC236}">
                      <a16:creationId xmlns:a16="http://schemas.microsoft.com/office/drawing/2014/main" id="{D626208F-276C-45E9-A388-930621C4996D}"/>
                    </a:ext>
                  </a:extLst>
                </p:cNvPr>
                <p:cNvSpPr>
                  <a:spLocks noChangeArrowheads="1"/>
                </p:cNvSpPr>
                <p:nvPr/>
              </p:nvSpPr>
              <p:spPr bwMode="auto">
                <a:xfrm>
                  <a:off x="2016" y="2475"/>
                  <a:ext cx="364" cy="298"/>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Times New Roman" panose="02020603050405020304" pitchFamily="18" charset="0"/>
                    </a:rPr>
                    <a:t>Don’t </a:t>
                  </a:r>
                </a:p>
                <a:p>
                  <a:pPr algn="ctr" eaLnBrk="0" hangingPunct="0"/>
                  <a:r>
                    <a:rPr lang="en-US" altLang="en-US" sz="1400">
                      <a:latin typeface="Times New Roman" panose="02020603050405020304" pitchFamily="18" charset="0"/>
                    </a:rPr>
                    <a:t>Cheat</a:t>
                  </a:r>
                  <a:endParaRPr lang="en-US" altLang="en-US" sz="2400">
                    <a:latin typeface="Times New Roman" panose="02020603050405020304" pitchFamily="18" charset="0"/>
                  </a:endParaRPr>
                </a:p>
              </p:txBody>
            </p:sp>
            <p:sp>
              <p:nvSpPr>
                <p:cNvPr id="29739" name="Text Box 43">
                  <a:extLst>
                    <a:ext uri="{FF2B5EF4-FFF2-40B4-BE49-F238E27FC236}">
                      <a16:creationId xmlns:a16="http://schemas.microsoft.com/office/drawing/2014/main" id="{215B1C15-04A9-4B7D-86CB-2B62A40FCB79}"/>
                    </a:ext>
                  </a:extLst>
                </p:cNvPr>
                <p:cNvSpPr txBox="1">
                  <a:spLocks noChangeArrowheads="1"/>
                </p:cNvSpPr>
                <p:nvPr/>
              </p:nvSpPr>
              <p:spPr bwMode="auto">
                <a:xfrm>
                  <a:off x="2123" y="2205"/>
                  <a:ext cx="277"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Yes</a:t>
                  </a:r>
                  <a:endParaRPr lang="en-US" altLang="en-US" sz="2400">
                    <a:latin typeface="Times New Roman" panose="02020603050405020304" pitchFamily="18" charset="0"/>
                  </a:endParaRPr>
                </a:p>
              </p:txBody>
            </p:sp>
            <p:sp>
              <p:nvSpPr>
                <p:cNvPr id="29740" name="Text Box 44">
                  <a:extLst>
                    <a:ext uri="{FF2B5EF4-FFF2-40B4-BE49-F238E27FC236}">
                      <a16:creationId xmlns:a16="http://schemas.microsoft.com/office/drawing/2014/main" id="{3036735C-AB5B-4FCB-A8DE-E9F1890BCFF1}"/>
                    </a:ext>
                  </a:extLst>
                </p:cNvPr>
                <p:cNvSpPr txBox="1">
                  <a:spLocks noChangeArrowheads="1"/>
                </p:cNvSpPr>
                <p:nvPr/>
              </p:nvSpPr>
              <p:spPr bwMode="auto">
                <a:xfrm>
                  <a:off x="2804" y="2205"/>
                  <a:ext cx="252"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t>No</a:t>
                  </a:r>
                  <a:endParaRPr lang="en-US" altLang="en-US" sz="2400">
                    <a:latin typeface="Times New Roman" panose="02020603050405020304" pitchFamily="18" charset="0"/>
                  </a:endParaRPr>
                </a:p>
              </p:txBody>
            </p:sp>
            <p:sp>
              <p:nvSpPr>
                <p:cNvPr id="29741" name="Oval 45">
                  <a:extLst>
                    <a:ext uri="{FF2B5EF4-FFF2-40B4-BE49-F238E27FC236}">
                      <a16:creationId xmlns:a16="http://schemas.microsoft.com/office/drawing/2014/main" id="{F09D054C-5186-47E6-8402-ACCD8E17A278}"/>
                    </a:ext>
                  </a:extLst>
                </p:cNvPr>
                <p:cNvSpPr>
                  <a:spLocks noChangeArrowheads="1"/>
                </p:cNvSpPr>
                <p:nvPr/>
              </p:nvSpPr>
              <p:spPr bwMode="auto">
                <a:xfrm>
                  <a:off x="2671" y="2475"/>
                  <a:ext cx="545" cy="373"/>
                </a:xfrm>
                <a:prstGeom prst="ellipse">
                  <a:avLst/>
                </a:prstGeom>
                <a:solidFill>
                  <a:srgbClr val="FFFFFF"/>
                </a:solidFill>
                <a:ln w="25400">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solidFill>
                        <a:srgbClr val="0033CC"/>
                      </a:solidFill>
                      <a:latin typeface="Times New Roman" panose="02020603050405020304" pitchFamily="18" charset="0"/>
                    </a:rPr>
                    <a:t>Marital</a:t>
                  </a:r>
                </a:p>
                <a:p>
                  <a:pPr algn="ctr" eaLnBrk="0" hangingPunct="0"/>
                  <a:r>
                    <a:rPr lang="en-US" altLang="en-US" sz="1600">
                      <a:solidFill>
                        <a:srgbClr val="0033CC"/>
                      </a:solidFill>
                      <a:latin typeface="Times New Roman" panose="02020603050405020304" pitchFamily="18" charset="0"/>
                    </a:rPr>
                    <a:t>Status</a:t>
                  </a:r>
                  <a:endParaRPr lang="en-US" altLang="en-US">
                    <a:latin typeface="Times New Roman" panose="02020603050405020304" pitchFamily="18" charset="0"/>
                  </a:endParaRPr>
                </a:p>
              </p:txBody>
            </p:sp>
            <p:sp>
              <p:nvSpPr>
                <p:cNvPr id="29742" name="Line 46">
                  <a:extLst>
                    <a:ext uri="{FF2B5EF4-FFF2-40B4-BE49-F238E27FC236}">
                      <a16:creationId xmlns:a16="http://schemas.microsoft.com/office/drawing/2014/main" id="{0A6C4471-E1B7-4A53-9EEC-EC47355FD664}"/>
                    </a:ext>
                  </a:extLst>
                </p:cNvPr>
                <p:cNvSpPr>
                  <a:spLocks noChangeShapeType="1"/>
                </p:cNvSpPr>
                <p:nvPr/>
              </p:nvSpPr>
              <p:spPr bwMode="auto">
                <a:xfrm flipH="1">
                  <a:off x="2525" y="2848"/>
                  <a:ext cx="436" cy="261"/>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43" name="Line 47">
                  <a:extLst>
                    <a:ext uri="{FF2B5EF4-FFF2-40B4-BE49-F238E27FC236}">
                      <a16:creationId xmlns:a16="http://schemas.microsoft.com/office/drawing/2014/main" id="{8874790A-7B94-4DFF-8542-F70F4A012D95}"/>
                    </a:ext>
                  </a:extLst>
                </p:cNvPr>
                <p:cNvSpPr>
                  <a:spLocks noChangeShapeType="1"/>
                </p:cNvSpPr>
                <p:nvPr/>
              </p:nvSpPr>
              <p:spPr bwMode="auto">
                <a:xfrm>
                  <a:off x="2961" y="2848"/>
                  <a:ext cx="400" cy="261"/>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44" name="Rectangle 48">
                  <a:extLst>
                    <a:ext uri="{FF2B5EF4-FFF2-40B4-BE49-F238E27FC236}">
                      <a16:creationId xmlns:a16="http://schemas.microsoft.com/office/drawing/2014/main" id="{61875D53-28CD-4918-BAAB-F6D17C34D71E}"/>
                    </a:ext>
                  </a:extLst>
                </p:cNvPr>
                <p:cNvSpPr>
                  <a:spLocks noChangeArrowheads="1"/>
                </p:cNvSpPr>
                <p:nvPr/>
              </p:nvSpPr>
              <p:spPr bwMode="auto">
                <a:xfrm>
                  <a:off x="3180" y="3109"/>
                  <a:ext cx="363" cy="299"/>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Times New Roman" panose="02020603050405020304" pitchFamily="18" charset="0"/>
                    </a:rPr>
                    <a:t>Don’t </a:t>
                  </a:r>
                </a:p>
                <a:p>
                  <a:pPr algn="ctr" eaLnBrk="0" hangingPunct="0"/>
                  <a:r>
                    <a:rPr lang="en-US" altLang="en-US" sz="1400">
                      <a:latin typeface="Times New Roman" panose="02020603050405020304" pitchFamily="18" charset="0"/>
                    </a:rPr>
                    <a:t>Cheat</a:t>
                  </a:r>
                  <a:endParaRPr lang="en-US" altLang="en-US" sz="2400">
                    <a:latin typeface="Times New Roman" panose="02020603050405020304" pitchFamily="18" charset="0"/>
                  </a:endParaRPr>
                </a:p>
              </p:txBody>
            </p:sp>
            <p:sp>
              <p:nvSpPr>
                <p:cNvPr id="29745" name="Rectangle 49">
                  <a:extLst>
                    <a:ext uri="{FF2B5EF4-FFF2-40B4-BE49-F238E27FC236}">
                      <a16:creationId xmlns:a16="http://schemas.microsoft.com/office/drawing/2014/main" id="{3FFF8B7C-CD1C-4472-8B26-EE280E322D02}"/>
                    </a:ext>
                  </a:extLst>
                </p:cNvPr>
                <p:cNvSpPr>
                  <a:spLocks noChangeArrowheads="1"/>
                </p:cNvSpPr>
                <p:nvPr/>
              </p:nvSpPr>
              <p:spPr bwMode="auto">
                <a:xfrm>
                  <a:off x="2343" y="3109"/>
                  <a:ext cx="364" cy="262"/>
                </a:xfrm>
                <a:prstGeom prst="rect">
                  <a:avLst/>
                </a:prstGeom>
                <a:solidFill>
                  <a:srgbClr val="FFFFFF"/>
                </a:solidFill>
                <a:ln w="254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imes New Roman" panose="02020603050405020304" pitchFamily="18" charset="0"/>
                    </a:rPr>
                    <a:t>Cheat</a:t>
                  </a:r>
                  <a:endParaRPr lang="en-US" altLang="en-US" sz="2400">
                    <a:latin typeface="Times New Roman" panose="02020603050405020304" pitchFamily="18" charset="0"/>
                  </a:endParaRPr>
                </a:p>
              </p:txBody>
            </p:sp>
            <p:sp>
              <p:nvSpPr>
                <p:cNvPr id="29746" name="Text Box 50">
                  <a:extLst>
                    <a:ext uri="{FF2B5EF4-FFF2-40B4-BE49-F238E27FC236}">
                      <a16:creationId xmlns:a16="http://schemas.microsoft.com/office/drawing/2014/main" id="{EA671E78-C950-46DB-AA76-2FBD6E431154}"/>
                    </a:ext>
                  </a:extLst>
                </p:cNvPr>
                <p:cNvSpPr txBox="1">
                  <a:spLocks noChangeArrowheads="1"/>
                </p:cNvSpPr>
                <p:nvPr/>
              </p:nvSpPr>
              <p:spPr bwMode="auto">
                <a:xfrm>
                  <a:off x="2123" y="2763"/>
                  <a:ext cx="535"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rgbClr val="0066FF"/>
                      </a:solidFill>
                    </a:rPr>
                    <a:t>Single,</a:t>
                  </a:r>
                </a:p>
                <a:p>
                  <a:pPr algn="ctr" eaLnBrk="0" hangingPunct="0"/>
                  <a:r>
                    <a:rPr lang="en-US" altLang="en-US" sz="1400" b="1">
                      <a:solidFill>
                        <a:srgbClr val="0066FF"/>
                      </a:solidFill>
                    </a:rPr>
                    <a:t>Divorced</a:t>
                  </a:r>
                  <a:endParaRPr lang="en-US" altLang="en-US"/>
                </a:p>
              </p:txBody>
            </p:sp>
          </p:grpSp>
          <p:sp>
            <p:nvSpPr>
              <p:cNvPr id="29747" name="Text Box 51">
                <a:extLst>
                  <a:ext uri="{FF2B5EF4-FFF2-40B4-BE49-F238E27FC236}">
                    <a16:creationId xmlns:a16="http://schemas.microsoft.com/office/drawing/2014/main" id="{2E4529FB-0DCD-44AB-B763-A2FAAF5119BC}"/>
                  </a:ext>
                </a:extLst>
              </p:cNvPr>
              <p:cNvSpPr txBox="1">
                <a:spLocks noChangeArrowheads="1"/>
              </p:cNvSpPr>
              <p:nvPr/>
            </p:nvSpPr>
            <p:spPr bwMode="auto">
              <a:xfrm>
                <a:off x="3179" y="2687"/>
                <a:ext cx="497"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400" b="1">
                    <a:solidFill>
                      <a:srgbClr val="0066FF"/>
                    </a:solidFill>
                  </a:rPr>
                  <a:t>Married</a:t>
                </a:r>
                <a:endParaRPr lang="en-US" altLang="en-US">
                  <a:solidFill>
                    <a:srgbClr val="0066FF"/>
                  </a:solidFill>
                </a:endParaRPr>
              </a:p>
            </p:txBody>
          </p:sp>
        </p:grpSp>
        <p:sp>
          <p:nvSpPr>
            <p:cNvPr id="29748" name="Line 52">
              <a:extLst>
                <a:ext uri="{FF2B5EF4-FFF2-40B4-BE49-F238E27FC236}">
                  <a16:creationId xmlns:a16="http://schemas.microsoft.com/office/drawing/2014/main" id="{5BCC55C3-6AB2-49D7-AE03-756BDD32A559}"/>
                </a:ext>
              </a:extLst>
            </p:cNvPr>
            <p:cNvSpPr>
              <a:spLocks noChangeShapeType="1"/>
            </p:cNvSpPr>
            <p:nvPr/>
          </p:nvSpPr>
          <p:spPr bwMode="auto">
            <a:xfrm rot="-2664477" flipH="1" flipV="1">
              <a:off x="727" y="1757"/>
              <a:ext cx="402" cy="26"/>
            </a:xfrm>
            <a:prstGeom prst="line">
              <a:avLst/>
            </a:prstGeom>
            <a:noFill/>
            <a:ln w="76200" cmpd="tri">
              <a:solidFill>
                <a:srgbClr val="CC3300"/>
              </a:solidFill>
              <a:round/>
              <a:headEnd/>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aphicFrame>
        <p:nvGraphicFramePr>
          <p:cNvPr id="29749" name="Object 53">
            <a:extLst>
              <a:ext uri="{FF2B5EF4-FFF2-40B4-BE49-F238E27FC236}">
                <a16:creationId xmlns:a16="http://schemas.microsoft.com/office/drawing/2014/main" id="{A73D493C-3E68-41A5-AB7D-9F065A6ED94D}"/>
              </a:ext>
            </a:extLst>
          </p:cNvPr>
          <p:cNvGraphicFramePr>
            <a:graphicFrameLocks noChangeAspect="1"/>
          </p:cNvGraphicFramePr>
          <p:nvPr>
            <p:extLst>
              <p:ext uri="{D42A27DB-BD31-4B8C-83A1-F6EECF244321}">
                <p14:modId xmlns:p14="http://schemas.microsoft.com/office/powerpoint/2010/main" val="1301709645"/>
              </p:ext>
            </p:extLst>
          </p:nvPr>
        </p:nvGraphicFramePr>
        <p:xfrm>
          <a:off x="7932738" y="365674"/>
          <a:ext cx="3853399" cy="4163463"/>
        </p:xfrm>
        <a:graphic>
          <a:graphicData uri="http://schemas.openxmlformats.org/presentationml/2006/ole">
            <mc:AlternateContent xmlns:mc="http://schemas.openxmlformats.org/markup-compatibility/2006">
              <mc:Choice xmlns:v="urn:schemas-microsoft-com:vml" Requires="v">
                <p:oleObj name="Document" r:id="rId2" imgW="5405040" imgH="5781600" progId="Word.Document.8">
                  <p:embed/>
                </p:oleObj>
              </mc:Choice>
              <mc:Fallback>
                <p:oleObj name="Document" r:id="rId2" imgW="5405040" imgH="5781600" progId="Word.Document.8">
                  <p:embed/>
                  <p:pic>
                    <p:nvPicPr>
                      <p:cNvPr id="29749" name="Object 53">
                        <a:extLst>
                          <a:ext uri="{FF2B5EF4-FFF2-40B4-BE49-F238E27FC236}">
                            <a16:creationId xmlns:a16="http://schemas.microsoft.com/office/drawing/2014/main" id="{A73D493C-3E68-41A5-AB7D-9F065A6ED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274"/>
                      <a:stretch>
                        <a:fillRect/>
                      </a:stretch>
                    </p:blipFill>
                    <p:spPr bwMode="auto">
                      <a:xfrm>
                        <a:off x="7932738" y="365674"/>
                        <a:ext cx="3853399" cy="4163463"/>
                      </a:xfrm>
                      <a:prstGeom prst="rect">
                        <a:avLst/>
                      </a:prstGeom>
                      <a:noFill/>
                      <a:ln>
                        <a:noFill/>
                      </a:ln>
                      <a:effec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6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97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97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9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BDFA782-64F3-4882-B1B9-ADEE92073075}"/>
              </a:ext>
            </a:extLst>
          </p:cNvPr>
          <p:cNvSpPr>
            <a:spLocks noGrp="1" noChangeArrowheads="1"/>
          </p:cNvSpPr>
          <p:nvPr>
            <p:ph type="title"/>
          </p:nvPr>
        </p:nvSpPr>
        <p:spPr/>
        <p:txBody>
          <a:bodyPr/>
          <a:lstStyle/>
          <a:p>
            <a:r>
              <a:rPr lang="en-US" altLang="en-US" dirty="0">
                <a:latin typeface="Georgia" panose="02040502050405020303" pitchFamily="18" charset="0"/>
              </a:rPr>
              <a:t>Tree Induction</a:t>
            </a:r>
          </a:p>
        </p:txBody>
      </p:sp>
      <p:sp>
        <p:nvSpPr>
          <p:cNvPr id="30723" name="Rectangle 3">
            <a:extLst>
              <a:ext uri="{FF2B5EF4-FFF2-40B4-BE49-F238E27FC236}">
                <a16:creationId xmlns:a16="http://schemas.microsoft.com/office/drawing/2014/main" id="{9E51BF3C-470B-4BF2-95BB-9F6A977BBEA7}"/>
              </a:ext>
            </a:extLst>
          </p:cNvPr>
          <p:cNvSpPr>
            <a:spLocks noGrp="1" noChangeArrowheads="1"/>
          </p:cNvSpPr>
          <p:nvPr>
            <p:ph type="body" idx="1"/>
          </p:nvPr>
        </p:nvSpPr>
        <p:spPr/>
        <p:txBody>
          <a:bodyPr>
            <a:normAutofit lnSpcReduction="10000"/>
          </a:bodyPr>
          <a:lstStyle/>
          <a:p>
            <a:r>
              <a:rPr lang="en-US" altLang="en-US" dirty="0">
                <a:latin typeface="Georgia" panose="02040502050405020303" pitchFamily="18" charset="0"/>
              </a:rPr>
              <a:t>Greedy strategy.</a:t>
            </a:r>
          </a:p>
          <a:p>
            <a:pPr lvl="1"/>
            <a:r>
              <a:rPr lang="en-US" altLang="en-US" dirty="0">
                <a:latin typeface="Georgia" panose="02040502050405020303" pitchFamily="18" charset="0"/>
              </a:rPr>
              <a:t>Split the records based on an attribute test that optimizes certain criterion.</a:t>
            </a:r>
          </a:p>
          <a:p>
            <a:endParaRPr lang="en-US" altLang="en-US" dirty="0">
              <a:latin typeface="Georgia" panose="02040502050405020303" pitchFamily="18" charset="0"/>
            </a:endParaRPr>
          </a:p>
          <a:p>
            <a:r>
              <a:rPr lang="en-US" altLang="en-US" dirty="0">
                <a:latin typeface="Georgia" panose="02040502050405020303" pitchFamily="18" charset="0"/>
              </a:rPr>
              <a:t>Issues</a:t>
            </a:r>
          </a:p>
          <a:p>
            <a:pPr lvl="1"/>
            <a:r>
              <a:rPr lang="en-US" altLang="en-US" dirty="0">
                <a:latin typeface="Georgia" panose="02040502050405020303" pitchFamily="18" charset="0"/>
              </a:rPr>
              <a:t>Determine how to split the records</a:t>
            </a:r>
          </a:p>
          <a:p>
            <a:pPr lvl="2"/>
            <a:r>
              <a:rPr lang="en-US" altLang="en-US" dirty="0">
                <a:latin typeface="Georgia" panose="02040502050405020303" pitchFamily="18" charset="0"/>
              </a:rPr>
              <a:t>How to specify the attribute test condition?</a:t>
            </a:r>
          </a:p>
          <a:p>
            <a:pPr lvl="2"/>
            <a:r>
              <a:rPr lang="en-US" altLang="en-US" dirty="0">
                <a:latin typeface="Georgia" panose="02040502050405020303" pitchFamily="18" charset="0"/>
              </a:rPr>
              <a:t>How to determine the best split?</a:t>
            </a:r>
          </a:p>
          <a:p>
            <a:pPr lvl="1"/>
            <a:r>
              <a:rPr lang="en-US" altLang="en-US" dirty="0">
                <a:latin typeface="Georgia" panose="02040502050405020303" pitchFamily="18" charset="0"/>
              </a:rPr>
              <a:t>Determine when to stop splitting</a:t>
            </a:r>
          </a:p>
          <a:p>
            <a:pPr lvl="1"/>
            <a:endParaRPr lang="en-US" altLang="en-US" dirty="0">
              <a:latin typeface="Georgia" panose="02040502050405020303" pitchFamily="18" charset="0"/>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88340D3-92CF-463F-AA4A-91CD2BE57FF4}"/>
              </a:ext>
            </a:extLst>
          </p:cNvPr>
          <p:cNvSpPr>
            <a:spLocks noGrp="1" noChangeArrowheads="1"/>
          </p:cNvSpPr>
          <p:nvPr>
            <p:ph type="title"/>
          </p:nvPr>
        </p:nvSpPr>
        <p:spPr/>
        <p:txBody>
          <a:bodyPr/>
          <a:lstStyle/>
          <a:p>
            <a:r>
              <a:rPr lang="en-US" altLang="en-US" dirty="0">
                <a:latin typeface="Georgia" panose="02040502050405020303" pitchFamily="18" charset="0"/>
              </a:rPr>
              <a:t>Tree Induction</a:t>
            </a:r>
          </a:p>
        </p:txBody>
      </p:sp>
      <p:sp>
        <p:nvSpPr>
          <p:cNvPr id="31747" name="Rectangle 3">
            <a:extLst>
              <a:ext uri="{FF2B5EF4-FFF2-40B4-BE49-F238E27FC236}">
                <a16:creationId xmlns:a16="http://schemas.microsoft.com/office/drawing/2014/main" id="{CFE9F414-6D52-47D3-B7AC-53E1BD901FE1}"/>
              </a:ext>
            </a:extLst>
          </p:cNvPr>
          <p:cNvSpPr>
            <a:spLocks noGrp="1" noChangeArrowheads="1"/>
          </p:cNvSpPr>
          <p:nvPr>
            <p:ph type="body" idx="1"/>
          </p:nvPr>
        </p:nvSpPr>
        <p:spPr/>
        <p:txBody>
          <a:bodyPr>
            <a:normAutofit lnSpcReduction="10000"/>
          </a:bodyPr>
          <a:lstStyle/>
          <a:p>
            <a:r>
              <a:rPr lang="en-US" altLang="en-US" dirty="0">
                <a:latin typeface="Georgia" panose="02040502050405020303" pitchFamily="18" charset="0"/>
              </a:rPr>
              <a:t>Greedy strategy.</a:t>
            </a:r>
          </a:p>
          <a:p>
            <a:pPr lvl="1"/>
            <a:r>
              <a:rPr lang="en-US" altLang="en-US" dirty="0">
                <a:latin typeface="Georgia" panose="02040502050405020303" pitchFamily="18" charset="0"/>
              </a:rPr>
              <a:t>Split the records based on an attribute test that optimizes certain criterion.</a:t>
            </a:r>
          </a:p>
          <a:p>
            <a:endParaRPr lang="en-US" altLang="en-US" dirty="0">
              <a:latin typeface="Georgia" panose="02040502050405020303" pitchFamily="18" charset="0"/>
            </a:endParaRPr>
          </a:p>
          <a:p>
            <a:r>
              <a:rPr lang="en-US" altLang="en-US" dirty="0">
                <a:latin typeface="Georgia" panose="02040502050405020303" pitchFamily="18" charset="0"/>
              </a:rPr>
              <a:t>Issues</a:t>
            </a:r>
          </a:p>
          <a:p>
            <a:pPr lvl="1"/>
            <a:r>
              <a:rPr lang="en-US" altLang="en-US" dirty="0">
                <a:latin typeface="Georgia" panose="02040502050405020303" pitchFamily="18" charset="0"/>
              </a:rPr>
              <a:t>Determine how to split the records</a:t>
            </a:r>
          </a:p>
          <a:p>
            <a:pPr lvl="2"/>
            <a:r>
              <a:rPr lang="en-US" altLang="en-US" dirty="0">
                <a:solidFill>
                  <a:srgbClr val="FF0000"/>
                </a:solidFill>
                <a:latin typeface="Georgia" panose="02040502050405020303" pitchFamily="18" charset="0"/>
              </a:rPr>
              <a:t>How to specify the attribute test condition?</a:t>
            </a:r>
          </a:p>
          <a:p>
            <a:pPr lvl="2"/>
            <a:r>
              <a:rPr lang="en-US" altLang="en-US" dirty="0">
                <a:latin typeface="Georgia" panose="02040502050405020303" pitchFamily="18" charset="0"/>
              </a:rPr>
              <a:t>How to determine the best split?</a:t>
            </a:r>
          </a:p>
          <a:p>
            <a:pPr lvl="1"/>
            <a:r>
              <a:rPr lang="en-US" altLang="en-US" dirty="0">
                <a:latin typeface="Georgia" panose="02040502050405020303" pitchFamily="18" charset="0"/>
              </a:rPr>
              <a:t>Determine when to stop splitting</a:t>
            </a:r>
          </a:p>
          <a:p>
            <a:pPr lvl="1"/>
            <a:endParaRPr lang="en-US" altLang="en-US" dirty="0">
              <a:latin typeface="Georgia" panose="02040502050405020303" pitchFamily="18" charset="0"/>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4D676DDD-AD0C-4403-8B89-70AC0BD2E07D}"/>
              </a:ext>
            </a:extLst>
          </p:cNvPr>
          <p:cNvSpPr>
            <a:spLocks noGrp="1" noChangeArrowheads="1"/>
          </p:cNvSpPr>
          <p:nvPr>
            <p:ph type="title"/>
          </p:nvPr>
        </p:nvSpPr>
        <p:spPr/>
        <p:txBody>
          <a:bodyPr/>
          <a:lstStyle/>
          <a:p>
            <a:r>
              <a:rPr lang="en-US" altLang="en-US" dirty="0">
                <a:latin typeface="Georgia" panose="02040502050405020303" pitchFamily="18" charset="0"/>
              </a:rPr>
              <a:t>How to Specify Test Condition?</a:t>
            </a:r>
          </a:p>
        </p:txBody>
      </p:sp>
      <p:sp>
        <p:nvSpPr>
          <p:cNvPr id="32771" name="Rectangle 3">
            <a:extLst>
              <a:ext uri="{FF2B5EF4-FFF2-40B4-BE49-F238E27FC236}">
                <a16:creationId xmlns:a16="http://schemas.microsoft.com/office/drawing/2014/main" id="{9077FAE8-95DA-4D3F-ACBD-3DB6EFCC7AFE}"/>
              </a:ext>
            </a:extLst>
          </p:cNvPr>
          <p:cNvSpPr>
            <a:spLocks noGrp="1" noChangeArrowheads="1"/>
          </p:cNvSpPr>
          <p:nvPr>
            <p:ph type="body" idx="1"/>
          </p:nvPr>
        </p:nvSpPr>
        <p:spPr/>
        <p:txBody>
          <a:bodyPr/>
          <a:lstStyle/>
          <a:p>
            <a:r>
              <a:rPr lang="en-US" altLang="en-US" dirty="0">
                <a:latin typeface="Georgia" panose="02040502050405020303" pitchFamily="18" charset="0"/>
              </a:rPr>
              <a:t>Depends on attribute types</a:t>
            </a:r>
          </a:p>
          <a:p>
            <a:pPr lvl="1"/>
            <a:r>
              <a:rPr lang="en-US" altLang="en-US" dirty="0">
                <a:latin typeface="Georgia" panose="02040502050405020303" pitchFamily="18" charset="0"/>
              </a:rPr>
              <a:t>Nominal</a:t>
            </a:r>
          </a:p>
          <a:p>
            <a:pPr lvl="1"/>
            <a:r>
              <a:rPr lang="en-US" altLang="en-US" dirty="0">
                <a:latin typeface="Georgia" panose="02040502050405020303" pitchFamily="18" charset="0"/>
              </a:rPr>
              <a:t>Ordinal</a:t>
            </a:r>
          </a:p>
          <a:p>
            <a:pPr lvl="1"/>
            <a:r>
              <a:rPr lang="en-US" altLang="en-US" dirty="0">
                <a:latin typeface="Georgia" panose="02040502050405020303" pitchFamily="18" charset="0"/>
              </a:rPr>
              <a:t>Continuous</a:t>
            </a:r>
          </a:p>
          <a:p>
            <a:pPr lvl="1"/>
            <a:endParaRPr lang="en-US" altLang="en-US" dirty="0">
              <a:latin typeface="Georgia" panose="02040502050405020303" pitchFamily="18" charset="0"/>
            </a:endParaRPr>
          </a:p>
          <a:p>
            <a:r>
              <a:rPr lang="en-US" altLang="en-US" dirty="0">
                <a:latin typeface="Georgia" panose="02040502050405020303" pitchFamily="18" charset="0"/>
              </a:rPr>
              <a:t>Depends on number of ways to split</a:t>
            </a:r>
          </a:p>
          <a:p>
            <a:pPr lvl="1"/>
            <a:r>
              <a:rPr lang="en-US" altLang="en-US" dirty="0">
                <a:latin typeface="Georgia" panose="02040502050405020303" pitchFamily="18" charset="0"/>
              </a:rPr>
              <a:t>2-way split</a:t>
            </a:r>
          </a:p>
          <a:p>
            <a:pPr lvl="1"/>
            <a:r>
              <a:rPr lang="en-US" altLang="en-US" dirty="0">
                <a:latin typeface="Georgia" panose="02040502050405020303" pitchFamily="18" charset="0"/>
              </a:rPr>
              <a:t>Multi-way split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754721" y="673015"/>
            <a:ext cx="9992996" cy="543594"/>
          </a:xfrm>
          <a:prstGeom prst="rect">
            <a:avLst/>
          </a:prstGeom>
          <a:noFill/>
          <a:ln>
            <a:noFill/>
          </a:ln>
        </p:spPr>
        <p:txBody>
          <a:bodyPr spcFirstLastPara="1" vert="horz" wrap="square" lIns="91425" tIns="45700" rIns="91425" bIns="45700" rtlCol="0" anchor="ctr" anchorCtr="0">
            <a:normAutofit fontScale="90000"/>
          </a:bodyPr>
          <a:lstStyle/>
          <a:p>
            <a:pPr algn="ctr"/>
            <a:r>
              <a:rPr lang="en-IN" sz="4000" b="1" dirty="0">
                <a:latin typeface="Georgia" panose="02040502050405020303" pitchFamily="18" charset="0"/>
              </a:rPr>
              <a:t>Supervised Learning - Classification</a:t>
            </a:r>
            <a:endParaRPr sz="4000" b="1" dirty="0">
              <a:latin typeface="Georgia" panose="02040502050405020303" pitchFamily="18" charset="0"/>
            </a:endParaRPr>
          </a:p>
        </p:txBody>
      </p:sp>
      <p:sp>
        <p:nvSpPr>
          <p:cNvPr id="246" name="Google Shape;246;p19"/>
          <p:cNvSpPr txBox="1">
            <a:spLocks noGrp="1"/>
          </p:cNvSpPr>
          <p:nvPr>
            <p:ph type="body" idx="1"/>
          </p:nvPr>
        </p:nvSpPr>
        <p:spPr>
          <a:xfrm>
            <a:off x="1046922" y="1412774"/>
            <a:ext cx="10098156" cy="4351339"/>
          </a:xfrm>
          <a:prstGeom prst="rect">
            <a:avLst/>
          </a:prstGeom>
          <a:noFill/>
          <a:ln>
            <a:noFill/>
          </a:ln>
        </p:spPr>
        <p:txBody>
          <a:bodyPr spcFirstLastPara="1" vert="horz" wrap="square" lIns="91425" tIns="45700" rIns="91425" bIns="45700" rtlCol="0" anchor="t" anchorCtr="0">
            <a:normAutofit/>
          </a:bodyPr>
          <a:lstStyle/>
          <a:p>
            <a:pPr marL="171450" indent="-171450" algn="just">
              <a:lnSpc>
                <a:spcPct val="90000"/>
              </a:lnSpc>
              <a:spcBef>
                <a:spcPts val="0"/>
              </a:spcBef>
              <a:spcAft>
                <a:spcPts val="0"/>
              </a:spcAft>
              <a:buClr>
                <a:schemeClr val="dk1"/>
              </a:buClr>
              <a:buSzPts val="2100"/>
            </a:pPr>
            <a:r>
              <a:rPr lang="en-IN" i="1" dirty="0">
                <a:latin typeface="Georgia" panose="02040502050405020303" pitchFamily="18" charset="0"/>
              </a:rPr>
              <a:t>Splits objects based at one of the attributes known beforehand</a:t>
            </a:r>
            <a:endParaRPr dirty="0">
              <a:latin typeface="Georgia" panose="02040502050405020303" pitchFamily="18" charset="0"/>
            </a:endParaRPr>
          </a:p>
        </p:txBody>
      </p:sp>
      <p:sp>
        <p:nvSpPr>
          <p:cNvPr id="247" name="Google Shape;247;p19"/>
          <p:cNvSpPr txBox="1">
            <a:spLocks noGrp="1"/>
          </p:cNvSpPr>
          <p:nvPr>
            <p:ph type="body" idx="2"/>
          </p:nvPr>
        </p:nvSpPr>
        <p:spPr>
          <a:xfrm>
            <a:off x="6153150" y="1825625"/>
            <a:ext cx="3886200" cy="4351338"/>
          </a:xfrm>
          <a:prstGeom prst="rect">
            <a:avLst/>
          </a:prstGeom>
          <a:noFill/>
          <a:ln>
            <a:noFill/>
          </a:ln>
        </p:spPr>
        <p:txBody>
          <a:bodyPr spcFirstLastPara="1" vert="horz" wrap="square" lIns="91425" tIns="45700" rIns="91425" bIns="45700" rtlCol="0" anchor="t" anchorCtr="0">
            <a:normAutofit/>
          </a:bodyPr>
          <a:lstStyle/>
          <a:p>
            <a:pPr marL="171450" indent="-38100">
              <a:lnSpc>
                <a:spcPct val="90000"/>
              </a:lnSpc>
              <a:spcBef>
                <a:spcPts val="0"/>
              </a:spcBef>
              <a:spcAft>
                <a:spcPts val="0"/>
              </a:spcAft>
              <a:buClr>
                <a:schemeClr val="dk1"/>
              </a:buClr>
              <a:buSzPts val="2100"/>
              <a:buNone/>
            </a:pPr>
            <a:endParaRPr/>
          </a:p>
        </p:txBody>
      </p:sp>
      <p:pic>
        <p:nvPicPr>
          <p:cNvPr id="248" name="Google Shape;248;p19"/>
          <p:cNvPicPr preferRelativeResize="0"/>
          <p:nvPr/>
        </p:nvPicPr>
        <p:blipFill rotWithShape="1">
          <a:blip r:embed="rId3">
            <a:alphaModFix/>
          </a:blip>
          <a:srcRect/>
          <a:stretch/>
        </p:blipFill>
        <p:spPr>
          <a:xfrm>
            <a:off x="6373650" y="1817602"/>
            <a:ext cx="4506385" cy="2012345"/>
          </a:xfrm>
          <a:prstGeom prst="rect">
            <a:avLst/>
          </a:prstGeom>
          <a:noFill/>
          <a:ln>
            <a:noFill/>
          </a:ln>
        </p:spPr>
      </p:pic>
      <p:pic>
        <p:nvPicPr>
          <p:cNvPr id="249" name="Google Shape;249;p19"/>
          <p:cNvPicPr preferRelativeResize="0"/>
          <p:nvPr/>
        </p:nvPicPr>
        <p:blipFill rotWithShape="1">
          <a:blip r:embed="rId4">
            <a:alphaModFix/>
          </a:blip>
          <a:srcRect/>
          <a:stretch/>
        </p:blipFill>
        <p:spPr>
          <a:xfrm>
            <a:off x="1297038" y="4028711"/>
            <a:ext cx="3886200" cy="2054037"/>
          </a:xfrm>
          <a:prstGeom prst="rect">
            <a:avLst/>
          </a:prstGeom>
          <a:noFill/>
          <a:ln>
            <a:noFill/>
          </a:ln>
        </p:spPr>
      </p:pic>
      <p:pic>
        <p:nvPicPr>
          <p:cNvPr id="250" name="Google Shape;250;p19"/>
          <p:cNvPicPr preferRelativeResize="0"/>
          <p:nvPr/>
        </p:nvPicPr>
        <p:blipFill rotWithShape="1">
          <a:blip r:embed="rId5">
            <a:alphaModFix/>
          </a:blip>
          <a:srcRect/>
          <a:stretch/>
        </p:blipFill>
        <p:spPr>
          <a:xfrm>
            <a:off x="6577999" y="3928840"/>
            <a:ext cx="3886200" cy="2256146"/>
          </a:xfrm>
          <a:prstGeom prst="rect">
            <a:avLst/>
          </a:prstGeom>
          <a:noFill/>
          <a:ln>
            <a:noFill/>
          </a:ln>
        </p:spPr>
      </p:pic>
      <p:pic>
        <p:nvPicPr>
          <p:cNvPr id="251" name="Google Shape;251;p19" descr="https://cdn-images-1.medium.com/max/1000/1*QXttMMjauSK-XJ04AJBYsg.png"/>
          <p:cNvPicPr preferRelativeResize="0"/>
          <p:nvPr/>
        </p:nvPicPr>
        <p:blipFill rotWithShape="1">
          <a:blip r:embed="rId6">
            <a:alphaModFix/>
          </a:blip>
          <a:srcRect/>
          <a:stretch/>
        </p:blipFill>
        <p:spPr>
          <a:xfrm>
            <a:off x="1153765" y="1870421"/>
            <a:ext cx="4158699" cy="237531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2892B5D-885F-4147-8C39-78AC49E1FFCF}"/>
              </a:ext>
            </a:extLst>
          </p:cNvPr>
          <p:cNvSpPr>
            <a:spLocks noGrp="1" noChangeArrowheads="1"/>
          </p:cNvSpPr>
          <p:nvPr>
            <p:ph type="title"/>
          </p:nvPr>
        </p:nvSpPr>
        <p:spPr>
          <a:xfrm>
            <a:off x="1905000" y="838200"/>
            <a:ext cx="8610600" cy="533400"/>
          </a:xfrm>
        </p:spPr>
        <p:txBody>
          <a:bodyPr>
            <a:noAutofit/>
          </a:bodyPr>
          <a:lstStyle/>
          <a:p>
            <a:r>
              <a:rPr lang="en-US" altLang="en-US" dirty="0">
                <a:latin typeface="Georgia" panose="02040502050405020303" pitchFamily="18" charset="0"/>
              </a:rPr>
              <a:t>Splitting Based on Nominal Attributes</a:t>
            </a:r>
          </a:p>
        </p:txBody>
      </p:sp>
      <p:sp>
        <p:nvSpPr>
          <p:cNvPr id="33795" name="Rectangle 3">
            <a:extLst>
              <a:ext uri="{FF2B5EF4-FFF2-40B4-BE49-F238E27FC236}">
                <a16:creationId xmlns:a16="http://schemas.microsoft.com/office/drawing/2014/main" id="{916A59C3-B139-4C5F-AFFA-F5BCA10BF35C}"/>
              </a:ext>
            </a:extLst>
          </p:cNvPr>
          <p:cNvSpPr>
            <a:spLocks noGrp="1" noChangeArrowheads="1"/>
          </p:cNvSpPr>
          <p:nvPr>
            <p:ph type="body" idx="1"/>
          </p:nvPr>
        </p:nvSpPr>
        <p:spPr>
          <a:xfrm>
            <a:off x="1708053" y="1724025"/>
            <a:ext cx="8382000" cy="3733800"/>
          </a:xfrm>
        </p:spPr>
        <p:txBody>
          <a:bodyPr/>
          <a:lstStyle/>
          <a:p>
            <a:r>
              <a:rPr lang="en-US" altLang="en-US" sz="2400" dirty="0">
                <a:solidFill>
                  <a:srgbClr val="FF0000"/>
                </a:solidFill>
                <a:latin typeface="Georgia" panose="02040502050405020303" pitchFamily="18" charset="0"/>
              </a:rPr>
              <a:t>Multi-way split:</a:t>
            </a:r>
            <a:r>
              <a:rPr lang="en-US" altLang="en-US" sz="2400" dirty="0">
                <a:latin typeface="Georgia" panose="02040502050405020303" pitchFamily="18" charset="0"/>
              </a:rPr>
              <a:t> Use as many partitions as distinct values. </a:t>
            </a:r>
          </a:p>
          <a:p>
            <a:endParaRPr lang="en-US" altLang="en-US" sz="2400" dirty="0">
              <a:latin typeface="Georgia" panose="02040502050405020303" pitchFamily="18" charset="0"/>
            </a:endParaRPr>
          </a:p>
          <a:p>
            <a:endParaRPr lang="en-US" altLang="en-US" sz="2400" dirty="0">
              <a:latin typeface="Georgia" panose="02040502050405020303" pitchFamily="18" charset="0"/>
            </a:endParaRPr>
          </a:p>
          <a:p>
            <a:endParaRPr lang="en-US" altLang="en-US" sz="2400" dirty="0">
              <a:latin typeface="Georgia" panose="02040502050405020303" pitchFamily="18" charset="0"/>
            </a:endParaRPr>
          </a:p>
          <a:p>
            <a:r>
              <a:rPr lang="en-US" altLang="en-US" sz="2400" dirty="0">
                <a:solidFill>
                  <a:srgbClr val="FF0000"/>
                </a:solidFill>
                <a:latin typeface="Georgia" panose="02040502050405020303" pitchFamily="18" charset="0"/>
              </a:rPr>
              <a:t>Binary split:</a:t>
            </a:r>
            <a:r>
              <a:rPr lang="en-US" altLang="en-US" sz="2400" dirty="0">
                <a:latin typeface="Georgia" panose="02040502050405020303" pitchFamily="18" charset="0"/>
              </a:rPr>
              <a:t>  Divides values into two subsets. </a:t>
            </a:r>
            <a:br>
              <a:rPr lang="en-US" altLang="en-US" sz="2400" dirty="0">
                <a:latin typeface="Georgia" panose="02040502050405020303" pitchFamily="18" charset="0"/>
              </a:rPr>
            </a:br>
            <a:r>
              <a:rPr lang="en-US" altLang="en-US" sz="2400" dirty="0">
                <a:latin typeface="Georgia" panose="02040502050405020303" pitchFamily="18" charset="0"/>
              </a:rPr>
              <a:t>		      Need to find optimal partitioning.</a:t>
            </a:r>
            <a:endParaRPr lang="en-US" altLang="en-US" sz="3200" dirty="0">
              <a:latin typeface="Georgia" panose="02040502050405020303" pitchFamily="18" charset="0"/>
            </a:endParaRPr>
          </a:p>
        </p:txBody>
      </p:sp>
      <p:grpSp>
        <p:nvGrpSpPr>
          <p:cNvPr id="33796" name="Group 4">
            <a:extLst>
              <a:ext uri="{FF2B5EF4-FFF2-40B4-BE49-F238E27FC236}">
                <a16:creationId xmlns:a16="http://schemas.microsoft.com/office/drawing/2014/main" id="{3AEE6E9C-6724-45E6-9A3D-7B351AA65FE7}"/>
              </a:ext>
            </a:extLst>
          </p:cNvPr>
          <p:cNvGrpSpPr>
            <a:grpSpLocks/>
          </p:cNvGrpSpPr>
          <p:nvPr/>
        </p:nvGrpSpPr>
        <p:grpSpPr bwMode="auto">
          <a:xfrm>
            <a:off x="4446588" y="2133600"/>
            <a:ext cx="2492375" cy="946150"/>
            <a:chOff x="1841" y="1680"/>
            <a:chExt cx="1570" cy="596"/>
          </a:xfrm>
        </p:grpSpPr>
        <p:sp>
          <p:nvSpPr>
            <p:cNvPr id="33797" name="Oval 5">
              <a:extLst>
                <a:ext uri="{FF2B5EF4-FFF2-40B4-BE49-F238E27FC236}">
                  <a16:creationId xmlns:a16="http://schemas.microsoft.com/office/drawing/2014/main" id="{04CB7AD7-1E01-428D-BF91-BD9AC47151AC}"/>
                </a:ext>
              </a:extLst>
            </p:cNvPr>
            <p:cNvSpPr>
              <a:spLocks noChangeArrowheads="1"/>
            </p:cNvSpPr>
            <p:nvPr/>
          </p:nvSpPr>
          <p:spPr bwMode="auto">
            <a:xfrm>
              <a:off x="2352" y="1680"/>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CarType</a:t>
              </a:r>
              <a:endParaRPr lang="en-US" altLang="en-US" sz="2400">
                <a:latin typeface="Times New Roman" panose="02020603050405020304" pitchFamily="18" charset="0"/>
              </a:endParaRPr>
            </a:p>
          </p:txBody>
        </p:sp>
        <p:sp>
          <p:nvSpPr>
            <p:cNvPr id="33798" name="Line 6">
              <a:extLst>
                <a:ext uri="{FF2B5EF4-FFF2-40B4-BE49-F238E27FC236}">
                  <a16:creationId xmlns:a16="http://schemas.microsoft.com/office/drawing/2014/main" id="{7DD2D64D-FBE5-4DE8-99C0-F5FC7072632B}"/>
                </a:ext>
              </a:extLst>
            </p:cNvPr>
            <p:cNvSpPr>
              <a:spLocks noChangeShapeType="1"/>
            </p:cNvSpPr>
            <p:nvPr/>
          </p:nvSpPr>
          <p:spPr bwMode="auto">
            <a:xfrm flipH="1">
              <a:off x="2064" y="1968"/>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799" name="Line 7">
              <a:extLst>
                <a:ext uri="{FF2B5EF4-FFF2-40B4-BE49-F238E27FC236}">
                  <a16:creationId xmlns:a16="http://schemas.microsoft.com/office/drawing/2014/main" id="{10FA484D-5C74-4CFD-9D3A-888A05703D61}"/>
                </a:ext>
              </a:extLst>
            </p:cNvPr>
            <p:cNvSpPr>
              <a:spLocks noChangeShapeType="1"/>
            </p:cNvSpPr>
            <p:nvPr/>
          </p:nvSpPr>
          <p:spPr bwMode="auto">
            <a:xfrm>
              <a:off x="2640" y="196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00" name="Line 8">
              <a:extLst>
                <a:ext uri="{FF2B5EF4-FFF2-40B4-BE49-F238E27FC236}">
                  <a16:creationId xmlns:a16="http://schemas.microsoft.com/office/drawing/2014/main" id="{A0E909D2-6D3E-420C-96C7-F6977824FFE2}"/>
                </a:ext>
              </a:extLst>
            </p:cNvPr>
            <p:cNvSpPr>
              <a:spLocks noChangeShapeType="1"/>
            </p:cNvSpPr>
            <p:nvPr/>
          </p:nvSpPr>
          <p:spPr bwMode="auto">
            <a:xfrm>
              <a:off x="2640" y="1968"/>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01" name="Text Box 9">
              <a:extLst>
                <a:ext uri="{FF2B5EF4-FFF2-40B4-BE49-F238E27FC236}">
                  <a16:creationId xmlns:a16="http://schemas.microsoft.com/office/drawing/2014/main" id="{66B078FE-9189-4A8B-81E7-C57E34B486E8}"/>
                </a:ext>
              </a:extLst>
            </p:cNvPr>
            <p:cNvSpPr txBox="1">
              <a:spLocks noChangeArrowheads="1"/>
            </p:cNvSpPr>
            <p:nvPr/>
          </p:nvSpPr>
          <p:spPr bwMode="auto">
            <a:xfrm>
              <a:off x="1841" y="1871"/>
              <a:ext cx="45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Family</a:t>
              </a:r>
            </a:p>
          </p:txBody>
        </p:sp>
        <p:sp>
          <p:nvSpPr>
            <p:cNvPr id="33802" name="Text Box 10">
              <a:extLst>
                <a:ext uri="{FF2B5EF4-FFF2-40B4-BE49-F238E27FC236}">
                  <a16:creationId xmlns:a16="http://schemas.microsoft.com/office/drawing/2014/main" id="{8B56BE4A-FEED-4DF6-85E2-3EDFE09372A4}"/>
                </a:ext>
              </a:extLst>
            </p:cNvPr>
            <p:cNvSpPr txBox="1">
              <a:spLocks noChangeArrowheads="1"/>
            </p:cNvSpPr>
            <p:nvPr/>
          </p:nvSpPr>
          <p:spPr bwMode="auto">
            <a:xfrm>
              <a:off x="2225" y="2063"/>
              <a:ext cx="452"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Sports</a:t>
              </a:r>
            </a:p>
          </p:txBody>
        </p:sp>
        <p:sp>
          <p:nvSpPr>
            <p:cNvPr id="33803" name="Text Box 11">
              <a:extLst>
                <a:ext uri="{FF2B5EF4-FFF2-40B4-BE49-F238E27FC236}">
                  <a16:creationId xmlns:a16="http://schemas.microsoft.com/office/drawing/2014/main" id="{816C1C00-BBD1-49D9-9C84-19F3CB2B5807}"/>
                </a:ext>
              </a:extLst>
            </p:cNvPr>
            <p:cNvSpPr txBox="1">
              <a:spLocks noChangeArrowheads="1"/>
            </p:cNvSpPr>
            <p:nvPr/>
          </p:nvSpPr>
          <p:spPr bwMode="auto">
            <a:xfrm>
              <a:off x="2945" y="1871"/>
              <a:ext cx="466"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Luxury</a:t>
              </a:r>
            </a:p>
          </p:txBody>
        </p:sp>
      </p:grpSp>
      <p:grpSp>
        <p:nvGrpSpPr>
          <p:cNvPr id="33804" name="Group 12">
            <a:extLst>
              <a:ext uri="{FF2B5EF4-FFF2-40B4-BE49-F238E27FC236}">
                <a16:creationId xmlns:a16="http://schemas.microsoft.com/office/drawing/2014/main" id="{C7BA2B2E-F2DC-41A7-9E18-0A226B923254}"/>
              </a:ext>
            </a:extLst>
          </p:cNvPr>
          <p:cNvGrpSpPr>
            <a:grpSpLocks/>
          </p:cNvGrpSpPr>
          <p:nvPr/>
        </p:nvGrpSpPr>
        <p:grpSpPr bwMode="auto">
          <a:xfrm>
            <a:off x="7124701" y="5029200"/>
            <a:ext cx="2682875" cy="914400"/>
            <a:chOff x="3576" y="3216"/>
            <a:chExt cx="1690" cy="576"/>
          </a:xfrm>
        </p:grpSpPr>
        <p:sp>
          <p:nvSpPr>
            <p:cNvPr id="33805" name="Oval 13">
              <a:extLst>
                <a:ext uri="{FF2B5EF4-FFF2-40B4-BE49-F238E27FC236}">
                  <a16:creationId xmlns:a16="http://schemas.microsoft.com/office/drawing/2014/main" id="{C3D590E2-3127-4929-ADD4-700935CAFEB6}"/>
                </a:ext>
              </a:extLst>
            </p:cNvPr>
            <p:cNvSpPr>
              <a:spLocks noChangeArrowheads="1"/>
            </p:cNvSpPr>
            <p:nvPr/>
          </p:nvSpPr>
          <p:spPr bwMode="auto">
            <a:xfrm>
              <a:off x="4186"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CarType</a:t>
              </a:r>
              <a:endParaRPr lang="en-US" altLang="en-US" sz="2400">
                <a:latin typeface="Times New Roman" panose="02020603050405020304" pitchFamily="18" charset="0"/>
              </a:endParaRPr>
            </a:p>
          </p:txBody>
        </p:sp>
        <p:sp>
          <p:nvSpPr>
            <p:cNvPr id="33806" name="Line 14">
              <a:extLst>
                <a:ext uri="{FF2B5EF4-FFF2-40B4-BE49-F238E27FC236}">
                  <a16:creationId xmlns:a16="http://schemas.microsoft.com/office/drawing/2014/main" id="{3D76B608-52B2-4539-B997-D229C3A3692E}"/>
                </a:ext>
              </a:extLst>
            </p:cNvPr>
            <p:cNvSpPr>
              <a:spLocks noChangeShapeType="1"/>
            </p:cNvSpPr>
            <p:nvPr/>
          </p:nvSpPr>
          <p:spPr bwMode="auto">
            <a:xfrm flipH="1">
              <a:off x="3946"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07" name="Line 15">
              <a:extLst>
                <a:ext uri="{FF2B5EF4-FFF2-40B4-BE49-F238E27FC236}">
                  <a16:creationId xmlns:a16="http://schemas.microsoft.com/office/drawing/2014/main" id="{470ADC67-C35F-4CD1-A887-CC3FC088C83E}"/>
                </a:ext>
              </a:extLst>
            </p:cNvPr>
            <p:cNvSpPr>
              <a:spLocks noChangeShapeType="1"/>
            </p:cNvSpPr>
            <p:nvPr/>
          </p:nvSpPr>
          <p:spPr bwMode="auto">
            <a:xfrm>
              <a:off x="4474"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08" name="Text Box 16">
              <a:extLst>
                <a:ext uri="{FF2B5EF4-FFF2-40B4-BE49-F238E27FC236}">
                  <a16:creationId xmlns:a16="http://schemas.microsoft.com/office/drawing/2014/main" id="{49CF56ED-7AFE-4E4B-935B-1B8F4E09B969}"/>
                </a:ext>
              </a:extLst>
            </p:cNvPr>
            <p:cNvSpPr txBox="1">
              <a:spLocks noChangeArrowheads="1"/>
            </p:cNvSpPr>
            <p:nvPr/>
          </p:nvSpPr>
          <p:spPr bwMode="auto">
            <a:xfrm>
              <a:off x="3576" y="3359"/>
              <a:ext cx="560"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{Family, </a:t>
              </a:r>
              <a:br>
                <a:rPr lang="en-US" altLang="en-US" sz="1600"/>
              </a:br>
              <a:r>
                <a:rPr lang="en-US" altLang="en-US" sz="1600"/>
                <a:t>Luxury}</a:t>
              </a:r>
            </a:p>
          </p:txBody>
        </p:sp>
        <p:sp>
          <p:nvSpPr>
            <p:cNvPr id="33809" name="Text Box 17">
              <a:extLst>
                <a:ext uri="{FF2B5EF4-FFF2-40B4-BE49-F238E27FC236}">
                  <a16:creationId xmlns:a16="http://schemas.microsoft.com/office/drawing/2014/main" id="{0203B202-4076-498F-955D-92D8E3337CBD}"/>
                </a:ext>
              </a:extLst>
            </p:cNvPr>
            <p:cNvSpPr txBox="1">
              <a:spLocks noChangeArrowheads="1"/>
            </p:cNvSpPr>
            <p:nvPr/>
          </p:nvSpPr>
          <p:spPr bwMode="auto">
            <a:xfrm>
              <a:off x="4734" y="3455"/>
              <a:ext cx="532"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{Sports}</a:t>
              </a:r>
            </a:p>
          </p:txBody>
        </p:sp>
      </p:grpSp>
      <p:grpSp>
        <p:nvGrpSpPr>
          <p:cNvPr id="33810" name="Group 18">
            <a:extLst>
              <a:ext uri="{FF2B5EF4-FFF2-40B4-BE49-F238E27FC236}">
                <a16:creationId xmlns:a16="http://schemas.microsoft.com/office/drawing/2014/main" id="{CF681605-8018-4091-B64E-EB92153191DA}"/>
              </a:ext>
            </a:extLst>
          </p:cNvPr>
          <p:cNvGrpSpPr>
            <a:grpSpLocks/>
          </p:cNvGrpSpPr>
          <p:nvPr/>
        </p:nvGrpSpPr>
        <p:grpSpPr bwMode="auto">
          <a:xfrm>
            <a:off x="2209801" y="5029200"/>
            <a:ext cx="2873375" cy="914400"/>
            <a:chOff x="768" y="3216"/>
            <a:chExt cx="1810" cy="576"/>
          </a:xfrm>
        </p:grpSpPr>
        <p:sp>
          <p:nvSpPr>
            <p:cNvPr id="33811" name="Oval 19">
              <a:extLst>
                <a:ext uri="{FF2B5EF4-FFF2-40B4-BE49-F238E27FC236}">
                  <a16:creationId xmlns:a16="http://schemas.microsoft.com/office/drawing/2014/main" id="{69144058-88F2-4D4A-9BCA-FED7B938161B}"/>
                </a:ext>
              </a:extLst>
            </p:cNvPr>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CarType</a:t>
              </a:r>
              <a:endParaRPr lang="en-US" altLang="en-US" sz="2400">
                <a:latin typeface="Times New Roman" panose="02020603050405020304" pitchFamily="18" charset="0"/>
              </a:endParaRPr>
            </a:p>
          </p:txBody>
        </p:sp>
        <p:sp>
          <p:nvSpPr>
            <p:cNvPr id="33812" name="Line 20">
              <a:extLst>
                <a:ext uri="{FF2B5EF4-FFF2-40B4-BE49-F238E27FC236}">
                  <a16:creationId xmlns:a16="http://schemas.microsoft.com/office/drawing/2014/main" id="{B801CA5A-02E7-42DD-AE01-B1AD11224CDD}"/>
                </a:ext>
              </a:extLst>
            </p:cNvPr>
            <p:cNvSpPr>
              <a:spLocks noChangeShapeType="1"/>
            </p:cNvSpPr>
            <p:nvPr/>
          </p:nvSpPr>
          <p:spPr bwMode="auto">
            <a:xfrm flipH="1">
              <a:off x="1254"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13" name="Line 21">
              <a:extLst>
                <a:ext uri="{FF2B5EF4-FFF2-40B4-BE49-F238E27FC236}">
                  <a16:creationId xmlns:a16="http://schemas.microsoft.com/office/drawing/2014/main" id="{230E485D-92EB-42EF-B233-93E3BDC3CCC2}"/>
                </a:ext>
              </a:extLst>
            </p:cNvPr>
            <p:cNvSpPr>
              <a:spLocks noChangeShapeType="1"/>
            </p:cNvSpPr>
            <p:nvPr/>
          </p:nvSpPr>
          <p:spPr bwMode="auto">
            <a:xfrm>
              <a:off x="1782"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3814" name="Text Box 22">
              <a:extLst>
                <a:ext uri="{FF2B5EF4-FFF2-40B4-BE49-F238E27FC236}">
                  <a16:creationId xmlns:a16="http://schemas.microsoft.com/office/drawing/2014/main" id="{8D626A5B-1722-4BBF-A885-E5BAF543EDCF}"/>
                </a:ext>
              </a:extLst>
            </p:cNvPr>
            <p:cNvSpPr txBox="1">
              <a:spLocks noChangeArrowheads="1"/>
            </p:cNvSpPr>
            <p:nvPr/>
          </p:nvSpPr>
          <p:spPr bwMode="auto">
            <a:xfrm>
              <a:off x="768" y="3360"/>
              <a:ext cx="5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1600"/>
                <a:t>{Sports, Luxury}</a:t>
              </a:r>
            </a:p>
          </p:txBody>
        </p:sp>
        <p:sp>
          <p:nvSpPr>
            <p:cNvPr id="33815" name="Text Box 23">
              <a:extLst>
                <a:ext uri="{FF2B5EF4-FFF2-40B4-BE49-F238E27FC236}">
                  <a16:creationId xmlns:a16="http://schemas.microsoft.com/office/drawing/2014/main" id="{0355FEB8-EF12-4E5F-8080-07B64EEC4AF2}"/>
                </a:ext>
              </a:extLst>
            </p:cNvPr>
            <p:cNvSpPr txBox="1">
              <a:spLocks noChangeArrowheads="1"/>
            </p:cNvSpPr>
            <p:nvPr/>
          </p:nvSpPr>
          <p:spPr bwMode="auto">
            <a:xfrm>
              <a:off x="2040" y="3455"/>
              <a:ext cx="53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{Family}</a:t>
              </a:r>
            </a:p>
          </p:txBody>
        </p:sp>
      </p:grpSp>
      <p:sp>
        <p:nvSpPr>
          <p:cNvPr id="33816" name="Text Box 24">
            <a:extLst>
              <a:ext uri="{FF2B5EF4-FFF2-40B4-BE49-F238E27FC236}">
                <a16:creationId xmlns:a16="http://schemas.microsoft.com/office/drawing/2014/main" id="{F366625D-5495-46CD-96CD-CF1DFDD8C6FA}"/>
              </a:ext>
            </a:extLst>
          </p:cNvPr>
          <p:cNvSpPr txBox="1">
            <a:spLocks noChangeArrowheads="1"/>
          </p:cNvSpPr>
          <p:nvPr/>
        </p:nvSpPr>
        <p:spPr bwMode="auto">
          <a:xfrm>
            <a:off x="5715001" y="5105400"/>
            <a:ext cx="608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a:latin typeface="Times New Roman" panose="02020603050405020304" pitchFamily="18" charset="0"/>
              </a:rPr>
              <a:t>OR</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EF65F80D-E0AF-4123-9D4F-02208AB8DD0F}"/>
              </a:ext>
            </a:extLst>
          </p:cNvPr>
          <p:cNvSpPr>
            <a:spLocks noGrp="1" noChangeArrowheads="1"/>
          </p:cNvSpPr>
          <p:nvPr>
            <p:ph type="body" idx="1"/>
          </p:nvPr>
        </p:nvSpPr>
        <p:spPr>
          <a:xfrm>
            <a:off x="838201" y="1447800"/>
            <a:ext cx="10739510" cy="5257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a:bodyPr>
          <a:lstStyle/>
          <a:p>
            <a:r>
              <a:rPr lang="en-US" altLang="en-US" sz="2400" dirty="0">
                <a:solidFill>
                  <a:srgbClr val="FF0000"/>
                </a:solidFill>
                <a:latin typeface="Georgia" panose="02040502050405020303" pitchFamily="18" charset="0"/>
              </a:rPr>
              <a:t>Multi-way split:</a:t>
            </a:r>
            <a:r>
              <a:rPr lang="en-US" altLang="en-US" sz="2400" dirty="0">
                <a:latin typeface="Georgia" panose="02040502050405020303" pitchFamily="18" charset="0"/>
              </a:rPr>
              <a:t> Use as many partitions as distinct values. </a:t>
            </a:r>
          </a:p>
          <a:p>
            <a:endParaRPr lang="en-US" altLang="en-US" sz="2400" dirty="0">
              <a:latin typeface="Georgia" panose="02040502050405020303" pitchFamily="18" charset="0"/>
            </a:endParaRPr>
          </a:p>
          <a:p>
            <a:pPr marL="0" indent="0">
              <a:buNone/>
            </a:pPr>
            <a:endParaRPr lang="en-US" altLang="en-US" sz="2400" dirty="0">
              <a:latin typeface="Georgia" panose="02040502050405020303" pitchFamily="18" charset="0"/>
            </a:endParaRPr>
          </a:p>
          <a:p>
            <a:pPr lvl="4"/>
            <a:endParaRPr lang="en-US" altLang="en-US" sz="900" dirty="0">
              <a:solidFill>
                <a:srgbClr val="FF0000"/>
              </a:solidFill>
              <a:latin typeface="Georgia" panose="02040502050405020303" pitchFamily="18" charset="0"/>
            </a:endParaRPr>
          </a:p>
          <a:p>
            <a:r>
              <a:rPr lang="en-US" altLang="en-US" sz="2400" dirty="0">
                <a:solidFill>
                  <a:srgbClr val="FF0000"/>
                </a:solidFill>
                <a:latin typeface="Georgia" panose="02040502050405020303" pitchFamily="18" charset="0"/>
              </a:rPr>
              <a:t>Binary split:</a:t>
            </a:r>
            <a:r>
              <a:rPr lang="en-US" altLang="en-US" sz="2400" dirty="0">
                <a:latin typeface="Georgia" panose="02040502050405020303" pitchFamily="18" charset="0"/>
              </a:rPr>
              <a:t>  Divides values into two subsets. </a:t>
            </a:r>
            <a:br>
              <a:rPr lang="en-US" altLang="en-US" sz="2400" dirty="0">
                <a:latin typeface="Georgia" panose="02040502050405020303" pitchFamily="18" charset="0"/>
              </a:rPr>
            </a:br>
            <a:r>
              <a:rPr lang="en-US" altLang="en-US" sz="2400" dirty="0">
                <a:latin typeface="Georgia" panose="02040502050405020303" pitchFamily="18" charset="0"/>
              </a:rPr>
              <a:t>		      Need to find optimal partitioning.</a:t>
            </a:r>
          </a:p>
          <a:p>
            <a:endParaRPr lang="en-US" altLang="en-US" sz="2400" dirty="0">
              <a:latin typeface="Georgia" panose="02040502050405020303" pitchFamily="18" charset="0"/>
            </a:endParaRPr>
          </a:p>
          <a:p>
            <a:endParaRPr lang="en-US" altLang="en-US" sz="2400" dirty="0">
              <a:latin typeface="Georgia" panose="02040502050405020303" pitchFamily="18" charset="0"/>
            </a:endParaRPr>
          </a:p>
          <a:p>
            <a:endParaRPr lang="en-US" altLang="en-US" sz="2400" dirty="0">
              <a:latin typeface="Georgia" panose="02040502050405020303" pitchFamily="18" charset="0"/>
            </a:endParaRPr>
          </a:p>
          <a:p>
            <a:r>
              <a:rPr lang="en-US" altLang="en-US" sz="2400" dirty="0">
                <a:latin typeface="Georgia" panose="02040502050405020303" pitchFamily="18" charset="0"/>
              </a:rPr>
              <a:t>What about this split?</a:t>
            </a:r>
            <a:endParaRPr lang="en-US" altLang="en-US" sz="3200" dirty="0">
              <a:latin typeface="Georgia" panose="02040502050405020303" pitchFamily="18" charset="0"/>
            </a:endParaRPr>
          </a:p>
        </p:txBody>
      </p:sp>
      <p:sp>
        <p:nvSpPr>
          <p:cNvPr id="34819" name="Rectangle 3">
            <a:extLst>
              <a:ext uri="{FF2B5EF4-FFF2-40B4-BE49-F238E27FC236}">
                <a16:creationId xmlns:a16="http://schemas.microsoft.com/office/drawing/2014/main" id="{7559BB38-E71A-466C-B386-BAF65E2AF7B2}"/>
              </a:ext>
            </a:extLst>
          </p:cNvPr>
          <p:cNvSpPr>
            <a:spLocks noGrp="1" noChangeArrowheads="1"/>
          </p:cNvSpPr>
          <p:nvPr>
            <p:ph type="title"/>
          </p:nvPr>
        </p:nvSpPr>
        <p:spPr/>
        <p:txBody>
          <a:bodyPr>
            <a:normAutofit/>
          </a:bodyPr>
          <a:lstStyle/>
          <a:p>
            <a:r>
              <a:rPr lang="en-US" altLang="en-US" dirty="0">
                <a:latin typeface="Georgia" panose="02040502050405020303" pitchFamily="18" charset="0"/>
              </a:rPr>
              <a:t>Splitting Based on Ordinal Attributes</a:t>
            </a:r>
          </a:p>
        </p:txBody>
      </p:sp>
      <p:grpSp>
        <p:nvGrpSpPr>
          <p:cNvPr id="34820" name="Group 4">
            <a:extLst>
              <a:ext uri="{FF2B5EF4-FFF2-40B4-BE49-F238E27FC236}">
                <a16:creationId xmlns:a16="http://schemas.microsoft.com/office/drawing/2014/main" id="{666B8912-CCE4-42BC-BD08-FBEE46A3E272}"/>
              </a:ext>
            </a:extLst>
          </p:cNvPr>
          <p:cNvGrpSpPr>
            <a:grpSpLocks/>
          </p:cNvGrpSpPr>
          <p:nvPr/>
        </p:nvGrpSpPr>
        <p:grpSpPr bwMode="auto">
          <a:xfrm>
            <a:off x="4524376" y="2057400"/>
            <a:ext cx="2397125" cy="946150"/>
            <a:chOff x="1871" y="1248"/>
            <a:chExt cx="1510" cy="596"/>
          </a:xfrm>
        </p:grpSpPr>
        <p:sp>
          <p:nvSpPr>
            <p:cNvPr id="34821" name="Oval 5">
              <a:extLst>
                <a:ext uri="{FF2B5EF4-FFF2-40B4-BE49-F238E27FC236}">
                  <a16:creationId xmlns:a16="http://schemas.microsoft.com/office/drawing/2014/main" id="{62B7AF7A-3C1D-4F75-A6A5-007ABA4CFA4A}"/>
                </a:ext>
              </a:extLst>
            </p:cNvPr>
            <p:cNvSpPr>
              <a:spLocks noChangeArrowheads="1"/>
            </p:cNvSpPr>
            <p:nvPr/>
          </p:nvSpPr>
          <p:spPr bwMode="auto">
            <a:xfrm>
              <a:off x="2352" y="1248"/>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Size</a:t>
              </a:r>
              <a:endParaRPr lang="en-US" altLang="en-US" sz="2400">
                <a:latin typeface="Times New Roman" panose="02020603050405020304" pitchFamily="18" charset="0"/>
              </a:endParaRPr>
            </a:p>
          </p:txBody>
        </p:sp>
        <p:sp>
          <p:nvSpPr>
            <p:cNvPr id="34822" name="Line 6">
              <a:extLst>
                <a:ext uri="{FF2B5EF4-FFF2-40B4-BE49-F238E27FC236}">
                  <a16:creationId xmlns:a16="http://schemas.microsoft.com/office/drawing/2014/main" id="{A0F31FEE-B701-47E8-8232-CBF6BB2F4B02}"/>
                </a:ext>
              </a:extLst>
            </p:cNvPr>
            <p:cNvSpPr>
              <a:spLocks noChangeShapeType="1"/>
            </p:cNvSpPr>
            <p:nvPr/>
          </p:nvSpPr>
          <p:spPr bwMode="auto">
            <a:xfrm flipH="1">
              <a:off x="2064" y="1536"/>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4823" name="Line 7">
              <a:extLst>
                <a:ext uri="{FF2B5EF4-FFF2-40B4-BE49-F238E27FC236}">
                  <a16:creationId xmlns:a16="http://schemas.microsoft.com/office/drawing/2014/main" id="{F5F6E9E0-5444-4879-9D5F-65695079360E}"/>
                </a:ext>
              </a:extLst>
            </p:cNvPr>
            <p:cNvSpPr>
              <a:spLocks noChangeShapeType="1"/>
            </p:cNvSpPr>
            <p:nvPr/>
          </p:nvSpPr>
          <p:spPr bwMode="auto">
            <a:xfrm>
              <a:off x="2640" y="153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4824" name="Line 8">
              <a:extLst>
                <a:ext uri="{FF2B5EF4-FFF2-40B4-BE49-F238E27FC236}">
                  <a16:creationId xmlns:a16="http://schemas.microsoft.com/office/drawing/2014/main" id="{F027E529-D28C-458A-8D67-29F080CF090A}"/>
                </a:ext>
              </a:extLst>
            </p:cNvPr>
            <p:cNvSpPr>
              <a:spLocks noChangeShapeType="1"/>
            </p:cNvSpPr>
            <p:nvPr/>
          </p:nvSpPr>
          <p:spPr bwMode="auto">
            <a:xfrm>
              <a:off x="2640" y="1536"/>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4825" name="Text Box 9">
              <a:extLst>
                <a:ext uri="{FF2B5EF4-FFF2-40B4-BE49-F238E27FC236}">
                  <a16:creationId xmlns:a16="http://schemas.microsoft.com/office/drawing/2014/main" id="{5E3CAF90-61F9-471B-B9BD-E909F337A3CE}"/>
                </a:ext>
              </a:extLst>
            </p:cNvPr>
            <p:cNvSpPr txBox="1">
              <a:spLocks noChangeArrowheads="1"/>
            </p:cNvSpPr>
            <p:nvPr/>
          </p:nvSpPr>
          <p:spPr bwMode="auto">
            <a:xfrm>
              <a:off x="1871" y="1439"/>
              <a:ext cx="399"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Small</a:t>
              </a:r>
            </a:p>
          </p:txBody>
        </p:sp>
        <p:sp>
          <p:nvSpPr>
            <p:cNvPr id="34826" name="Text Box 10">
              <a:extLst>
                <a:ext uri="{FF2B5EF4-FFF2-40B4-BE49-F238E27FC236}">
                  <a16:creationId xmlns:a16="http://schemas.microsoft.com/office/drawing/2014/main" id="{18DE6EA8-F744-4946-AFFF-E417577DECE4}"/>
                </a:ext>
              </a:extLst>
            </p:cNvPr>
            <p:cNvSpPr txBox="1">
              <a:spLocks noChangeArrowheads="1"/>
            </p:cNvSpPr>
            <p:nvPr/>
          </p:nvSpPr>
          <p:spPr bwMode="auto">
            <a:xfrm>
              <a:off x="2167" y="1632"/>
              <a:ext cx="571"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Medium</a:t>
              </a:r>
            </a:p>
          </p:txBody>
        </p:sp>
        <p:sp>
          <p:nvSpPr>
            <p:cNvPr id="34827" name="Text Box 11">
              <a:extLst>
                <a:ext uri="{FF2B5EF4-FFF2-40B4-BE49-F238E27FC236}">
                  <a16:creationId xmlns:a16="http://schemas.microsoft.com/office/drawing/2014/main" id="{6FCF4E6E-4007-422E-85ED-68D874489C17}"/>
                </a:ext>
              </a:extLst>
            </p:cNvPr>
            <p:cNvSpPr txBox="1">
              <a:spLocks noChangeArrowheads="1"/>
            </p:cNvSpPr>
            <p:nvPr/>
          </p:nvSpPr>
          <p:spPr bwMode="auto">
            <a:xfrm>
              <a:off x="2978" y="1439"/>
              <a:ext cx="403"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Large</a:t>
              </a:r>
            </a:p>
          </p:txBody>
        </p:sp>
      </p:grpSp>
      <p:grpSp>
        <p:nvGrpSpPr>
          <p:cNvPr id="34828" name="Group 12">
            <a:extLst>
              <a:ext uri="{FF2B5EF4-FFF2-40B4-BE49-F238E27FC236}">
                <a16:creationId xmlns:a16="http://schemas.microsoft.com/office/drawing/2014/main" id="{A8BFEA10-584E-478F-9565-F3A268663CB9}"/>
              </a:ext>
            </a:extLst>
          </p:cNvPr>
          <p:cNvGrpSpPr>
            <a:grpSpLocks/>
          </p:cNvGrpSpPr>
          <p:nvPr/>
        </p:nvGrpSpPr>
        <p:grpSpPr bwMode="auto">
          <a:xfrm>
            <a:off x="7086600" y="4267200"/>
            <a:ext cx="2743200" cy="914400"/>
            <a:chOff x="3513" y="3216"/>
            <a:chExt cx="1728" cy="576"/>
          </a:xfrm>
        </p:grpSpPr>
        <p:sp>
          <p:nvSpPr>
            <p:cNvPr id="34829" name="Oval 13">
              <a:extLst>
                <a:ext uri="{FF2B5EF4-FFF2-40B4-BE49-F238E27FC236}">
                  <a16:creationId xmlns:a16="http://schemas.microsoft.com/office/drawing/2014/main" id="{7398E4BF-31FC-4A1D-8C5D-ED60E1722C7E}"/>
                </a:ext>
              </a:extLst>
            </p:cNvPr>
            <p:cNvSpPr>
              <a:spLocks noChangeArrowheads="1"/>
            </p:cNvSpPr>
            <p:nvPr/>
          </p:nvSpPr>
          <p:spPr bwMode="auto">
            <a:xfrm>
              <a:off x="4186"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Size</a:t>
              </a:r>
              <a:endParaRPr lang="en-US" altLang="en-US" sz="2400">
                <a:latin typeface="Times New Roman" panose="02020603050405020304" pitchFamily="18" charset="0"/>
              </a:endParaRPr>
            </a:p>
          </p:txBody>
        </p:sp>
        <p:sp>
          <p:nvSpPr>
            <p:cNvPr id="34830" name="Line 14">
              <a:extLst>
                <a:ext uri="{FF2B5EF4-FFF2-40B4-BE49-F238E27FC236}">
                  <a16:creationId xmlns:a16="http://schemas.microsoft.com/office/drawing/2014/main" id="{9F67FF66-3381-4EAE-A3A8-26B4EFEBD90C}"/>
                </a:ext>
              </a:extLst>
            </p:cNvPr>
            <p:cNvSpPr>
              <a:spLocks noChangeShapeType="1"/>
            </p:cNvSpPr>
            <p:nvPr/>
          </p:nvSpPr>
          <p:spPr bwMode="auto">
            <a:xfrm flipH="1">
              <a:off x="3946"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4831" name="Line 15">
              <a:extLst>
                <a:ext uri="{FF2B5EF4-FFF2-40B4-BE49-F238E27FC236}">
                  <a16:creationId xmlns:a16="http://schemas.microsoft.com/office/drawing/2014/main" id="{79DA1D45-80C5-4276-A7CF-300961EA92E6}"/>
                </a:ext>
              </a:extLst>
            </p:cNvPr>
            <p:cNvSpPr>
              <a:spLocks noChangeShapeType="1"/>
            </p:cNvSpPr>
            <p:nvPr/>
          </p:nvSpPr>
          <p:spPr bwMode="auto">
            <a:xfrm>
              <a:off x="4474"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4832" name="Text Box 16">
              <a:extLst>
                <a:ext uri="{FF2B5EF4-FFF2-40B4-BE49-F238E27FC236}">
                  <a16:creationId xmlns:a16="http://schemas.microsoft.com/office/drawing/2014/main" id="{9CA53135-EF74-45FE-90D1-7F8A6740F83A}"/>
                </a:ext>
              </a:extLst>
            </p:cNvPr>
            <p:cNvSpPr txBox="1">
              <a:spLocks noChangeArrowheads="1"/>
            </p:cNvSpPr>
            <p:nvPr/>
          </p:nvSpPr>
          <p:spPr bwMode="auto">
            <a:xfrm>
              <a:off x="3513" y="3360"/>
              <a:ext cx="686"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{Medium, </a:t>
              </a:r>
              <a:br>
                <a:rPr lang="en-US" altLang="en-US" sz="1600"/>
              </a:br>
              <a:r>
                <a:rPr lang="en-US" altLang="en-US" sz="1600"/>
                <a:t>Large}</a:t>
              </a:r>
            </a:p>
          </p:txBody>
        </p:sp>
        <p:sp>
          <p:nvSpPr>
            <p:cNvPr id="34833" name="Text Box 17">
              <a:extLst>
                <a:ext uri="{FF2B5EF4-FFF2-40B4-BE49-F238E27FC236}">
                  <a16:creationId xmlns:a16="http://schemas.microsoft.com/office/drawing/2014/main" id="{4155383D-B034-40D7-892A-CEC7E3A8B317}"/>
                </a:ext>
              </a:extLst>
            </p:cNvPr>
            <p:cNvSpPr txBox="1">
              <a:spLocks noChangeArrowheads="1"/>
            </p:cNvSpPr>
            <p:nvPr/>
          </p:nvSpPr>
          <p:spPr bwMode="auto">
            <a:xfrm>
              <a:off x="4761" y="3455"/>
              <a:ext cx="48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{Small}</a:t>
              </a:r>
            </a:p>
          </p:txBody>
        </p:sp>
      </p:grpSp>
      <p:grpSp>
        <p:nvGrpSpPr>
          <p:cNvPr id="34834" name="Group 18">
            <a:extLst>
              <a:ext uri="{FF2B5EF4-FFF2-40B4-BE49-F238E27FC236}">
                <a16:creationId xmlns:a16="http://schemas.microsoft.com/office/drawing/2014/main" id="{2E17E6D0-CEE6-4C2A-B770-AF00FDA798F7}"/>
              </a:ext>
            </a:extLst>
          </p:cNvPr>
          <p:cNvGrpSpPr>
            <a:grpSpLocks/>
          </p:cNvGrpSpPr>
          <p:nvPr/>
        </p:nvGrpSpPr>
        <p:grpSpPr bwMode="auto">
          <a:xfrm>
            <a:off x="2286000" y="4267200"/>
            <a:ext cx="2962116" cy="914400"/>
            <a:chOff x="768" y="3216"/>
            <a:chExt cx="1773" cy="576"/>
          </a:xfrm>
        </p:grpSpPr>
        <p:sp>
          <p:nvSpPr>
            <p:cNvPr id="34835" name="Oval 19">
              <a:extLst>
                <a:ext uri="{FF2B5EF4-FFF2-40B4-BE49-F238E27FC236}">
                  <a16:creationId xmlns:a16="http://schemas.microsoft.com/office/drawing/2014/main" id="{F06AC2CD-D26E-4273-AA50-56AFAC2B1749}"/>
                </a:ext>
              </a:extLst>
            </p:cNvPr>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Size</a:t>
              </a:r>
              <a:endParaRPr lang="en-US" altLang="en-US" sz="2400">
                <a:latin typeface="Times New Roman" panose="02020603050405020304" pitchFamily="18" charset="0"/>
              </a:endParaRPr>
            </a:p>
          </p:txBody>
        </p:sp>
        <p:sp>
          <p:nvSpPr>
            <p:cNvPr id="34836" name="Line 20">
              <a:extLst>
                <a:ext uri="{FF2B5EF4-FFF2-40B4-BE49-F238E27FC236}">
                  <a16:creationId xmlns:a16="http://schemas.microsoft.com/office/drawing/2014/main" id="{6711676C-EDC8-4BE9-971F-F4C803435C54}"/>
                </a:ext>
              </a:extLst>
            </p:cNvPr>
            <p:cNvSpPr>
              <a:spLocks noChangeShapeType="1"/>
            </p:cNvSpPr>
            <p:nvPr/>
          </p:nvSpPr>
          <p:spPr bwMode="auto">
            <a:xfrm flipH="1">
              <a:off x="1254"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4837" name="Line 21">
              <a:extLst>
                <a:ext uri="{FF2B5EF4-FFF2-40B4-BE49-F238E27FC236}">
                  <a16:creationId xmlns:a16="http://schemas.microsoft.com/office/drawing/2014/main" id="{7394EBD3-68C9-47E8-B16D-BCFC33EA70C2}"/>
                </a:ext>
              </a:extLst>
            </p:cNvPr>
            <p:cNvSpPr>
              <a:spLocks noChangeShapeType="1"/>
            </p:cNvSpPr>
            <p:nvPr/>
          </p:nvSpPr>
          <p:spPr bwMode="auto">
            <a:xfrm>
              <a:off x="1782"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4838" name="Text Box 22">
              <a:extLst>
                <a:ext uri="{FF2B5EF4-FFF2-40B4-BE49-F238E27FC236}">
                  <a16:creationId xmlns:a16="http://schemas.microsoft.com/office/drawing/2014/main" id="{29650F99-4FC3-4563-B2F3-ADE5C2B9DC10}"/>
                </a:ext>
              </a:extLst>
            </p:cNvPr>
            <p:cNvSpPr txBox="1">
              <a:spLocks noChangeArrowheads="1"/>
            </p:cNvSpPr>
            <p:nvPr/>
          </p:nvSpPr>
          <p:spPr bwMode="auto">
            <a:xfrm>
              <a:off x="768" y="3360"/>
              <a:ext cx="5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1600"/>
                <a:t>{Small, Medium}</a:t>
              </a:r>
            </a:p>
          </p:txBody>
        </p:sp>
        <p:sp>
          <p:nvSpPr>
            <p:cNvPr id="34839" name="Text Box 23">
              <a:extLst>
                <a:ext uri="{FF2B5EF4-FFF2-40B4-BE49-F238E27FC236}">
                  <a16:creationId xmlns:a16="http://schemas.microsoft.com/office/drawing/2014/main" id="{6BC784D6-21F3-45AB-BB80-E6428D66E39B}"/>
                </a:ext>
              </a:extLst>
            </p:cNvPr>
            <p:cNvSpPr txBox="1">
              <a:spLocks noChangeArrowheads="1"/>
            </p:cNvSpPr>
            <p:nvPr/>
          </p:nvSpPr>
          <p:spPr bwMode="auto">
            <a:xfrm>
              <a:off x="2081" y="3455"/>
              <a:ext cx="46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{Large}</a:t>
              </a:r>
            </a:p>
          </p:txBody>
        </p:sp>
      </p:grpSp>
      <p:sp>
        <p:nvSpPr>
          <p:cNvPr id="34840" name="Text Box 24">
            <a:extLst>
              <a:ext uri="{FF2B5EF4-FFF2-40B4-BE49-F238E27FC236}">
                <a16:creationId xmlns:a16="http://schemas.microsoft.com/office/drawing/2014/main" id="{409C661C-06AC-4D26-BE51-39946DD8E8D6}"/>
              </a:ext>
            </a:extLst>
          </p:cNvPr>
          <p:cNvSpPr txBox="1">
            <a:spLocks noChangeArrowheads="1"/>
          </p:cNvSpPr>
          <p:nvPr/>
        </p:nvSpPr>
        <p:spPr bwMode="auto">
          <a:xfrm>
            <a:off x="5791201" y="4419600"/>
            <a:ext cx="608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a:latin typeface="Times New Roman" panose="02020603050405020304" pitchFamily="18" charset="0"/>
              </a:rPr>
              <a:t>OR</a:t>
            </a:r>
          </a:p>
        </p:txBody>
      </p:sp>
      <p:grpSp>
        <p:nvGrpSpPr>
          <p:cNvPr id="34841" name="Group 25">
            <a:extLst>
              <a:ext uri="{FF2B5EF4-FFF2-40B4-BE49-F238E27FC236}">
                <a16:creationId xmlns:a16="http://schemas.microsoft.com/office/drawing/2014/main" id="{D32DF580-7425-496F-8463-683BBBFBDD03}"/>
              </a:ext>
            </a:extLst>
          </p:cNvPr>
          <p:cNvGrpSpPr>
            <a:grpSpLocks/>
          </p:cNvGrpSpPr>
          <p:nvPr/>
        </p:nvGrpSpPr>
        <p:grpSpPr bwMode="auto">
          <a:xfrm>
            <a:off x="5813426" y="5486400"/>
            <a:ext cx="3101975" cy="914400"/>
            <a:chOff x="768" y="3216"/>
            <a:chExt cx="1856" cy="576"/>
          </a:xfrm>
        </p:grpSpPr>
        <p:sp>
          <p:nvSpPr>
            <p:cNvPr id="34842" name="Oval 26">
              <a:extLst>
                <a:ext uri="{FF2B5EF4-FFF2-40B4-BE49-F238E27FC236}">
                  <a16:creationId xmlns:a16="http://schemas.microsoft.com/office/drawing/2014/main" id="{3A65E76D-1D3C-42A5-8927-98A35CDF8A06}"/>
                </a:ext>
              </a:extLst>
            </p:cNvPr>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Size</a:t>
              </a:r>
              <a:endParaRPr lang="en-US" altLang="en-US" sz="2400">
                <a:latin typeface="Times New Roman" panose="02020603050405020304" pitchFamily="18" charset="0"/>
              </a:endParaRPr>
            </a:p>
          </p:txBody>
        </p:sp>
        <p:sp>
          <p:nvSpPr>
            <p:cNvPr id="34843" name="Line 27">
              <a:extLst>
                <a:ext uri="{FF2B5EF4-FFF2-40B4-BE49-F238E27FC236}">
                  <a16:creationId xmlns:a16="http://schemas.microsoft.com/office/drawing/2014/main" id="{87D424B0-0257-4C08-B5C3-03920B3C243C}"/>
                </a:ext>
              </a:extLst>
            </p:cNvPr>
            <p:cNvSpPr>
              <a:spLocks noChangeShapeType="1"/>
            </p:cNvSpPr>
            <p:nvPr/>
          </p:nvSpPr>
          <p:spPr bwMode="auto">
            <a:xfrm flipH="1">
              <a:off x="1254"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4844" name="Line 28">
              <a:extLst>
                <a:ext uri="{FF2B5EF4-FFF2-40B4-BE49-F238E27FC236}">
                  <a16:creationId xmlns:a16="http://schemas.microsoft.com/office/drawing/2014/main" id="{7DADB7C0-3D4B-4D16-A7CF-506E64C447EE}"/>
                </a:ext>
              </a:extLst>
            </p:cNvPr>
            <p:cNvSpPr>
              <a:spLocks noChangeShapeType="1"/>
            </p:cNvSpPr>
            <p:nvPr/>
          </p:nvSpPr>
          <p:spPr bwMode="auto">
            <a:xfrm>
              <a:off x="1782"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4845" name="Text Box 29">
              <a:extLst>
                <a:ext uri="{FF2B5EF4-FFF2-40B4-BE49-F238E27FC236}">
                  <a16:creationId xmlns:a16="http://schemas.microsoft.com/office/drawing/2014/main" id="{B68A628E-9C42-461E-AE28-F48AE84D3AAC}"/>
                </a:ext>
              </a:extLst>
            </p:cNvPr>
            <p:cNvSpPr txBox="1">
              <a:spLocks noChangeArrowheads="1"/>
            </p:cNvSpPr>
            <p:nvPr/>
          </p:nvSpPr>
          <p:spPr bwMode="auto">
            <a:xfrm>
              <a:off x="768" y="3360"/>
              <a:ext cx="5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1600"/>
                <a:t>{Small, Large}</a:t>
              </a:r>
            </a:p>
          </p:txBody>
        </p:sp>
        <p:sp>
          <p:nvSpPr>
            <p:cNvPr id="34846" name="Text Box 30">
              <a:extLst>
                <a:ext uri="{FF2B5EF4-FFF2-40B4-BE49-F238E27FC236}">
                  <a16:creationId xmlns:a16="http://schemas.microsoft.com/office/drawing/2014/main" id="{DC04D3C8-22EC-4BB7-A96A-218D1023C2D7}"/>
                </a:ext>
              </a:extLst>
            </p:cNvPr>
            <p:cNvSpPr txBox="1">
              <a:spLocks noChangeArrowheads="1"/>
            </p:cNvSpPr>
            <p:nvPr/>
          </p:nvSpPr>
          <p:spPr bwMode="auto">
            <a:xfrm>
              <a:off x="2000" y="3456"/>
              <a:ext cx="62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{Medium}</a:t>
              </a:r>
            </a:p>
          </p:txBody>
        </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62F6FFA9-F294-48D2-B009-FB520A9EC8FB}"/>
              </a:ext>
            </a:extLst>
          </p:cNvPr>
          <p:cNvSpPr>
            <a:spLocks noGrp="1" noChangeArrowheads="1"/>
          </p:cNvSpPr>
          <p:nvPr>
            <p:ph type="title"/>
          </p:nvPr>
        </p:nvSpPr>
        <p:spPr>
          <a:xfrm>
            <a:off x="478302" y="914400"/>
            <a:ext cx="10747716" cy="533400"/>
          </a:xfrm>
        </p:spPr>
        <p:txBody>
          <a:bodyPr>
            <a:noAutofit/>
          </a:bodyPr>
          <a:lstStyle/>
          <a:p>
            <a:r>
              <a:rPr lang="en-US" altLang="en-US" dirty="0">
                <a:latin typeface="Georgia" panose="02040502050405020303" pitchFamily="18" charset="0"/>
              </a:rPr>
              <a:t>Splitting Based on Continuous Attributes</a:t>
            </a:r>
          </a:p>
        </p:txBody>
      </p:sp>
      <p:sp>
        <p:nvSpPr>
          <p:cNvPr id="35843" name="Rectangle 3">
            <a:extLst>
              <a:ext uri="{FF2B5EF4-FFF2-40B4-BE49-F238E27FC236}">
                <a16:creationId xmlns:a16="http://schemas.microsoft.com/office/drawing/2014/main" id="{6B49C128-0C37-445F-8DD9-8CDE093ECC2D}"/>
              </a:ext>
            </a:extLst>
          </p:cNvPr>
          <p:cNvSpPr>
            <a:spLocks noGrp="1" noChangeArrowheads="1"/>
          </p:cNvSpPr>
          <p:nvPr>
            <p:ph type="body" idx="1"/>
          </p:nvPr>
        </p:nvSpPr>
        <p:spPr>
          <a:xfrm>
            <a:off x="838200" y="1825625"/>
            <a:ext cx="11049000" cy="4351338"/>
          </a:xfrm>
        </p:spPr>
        <p:txBody>
          <a:bodyPr>
            <a:normAutofit fontScale="92500" lnSpcReduction="10000"/>
          </a:bodyPr>
          <a:lstStyle/>
          <a:p>
            <a:r>
              <a:rPr lang="en-US" altLang="en-US" dirty="0">
                <a:latin typeface="Georgia" panose="02040502050405020303" pitchFamily="18" charset="0"/>
              </a:rPr>
              <a:t>Different ways of handling</a:t>
            </a:r>
          </a:p>
          <a:p>
            <a:pPr lvl="1"/>
            <a:r>
              <a:rPr lang="en-US" altLang="en-US" dirty="0">
                <a:solidFill>
                  <a:srgbClr val="CC3300"/>
                </a:solidFill>
                <a:latin typeface="Georgia" panose="02040502050405020303" pitchFamily="18" charset="0"/>
              </a:rPr>
              <a:t>Discretization</a:t>
            </a:r>
            <a:r>
              <a:rPr lang="en-US" altLang="en-US" dirty="0">
                <a:latin typeface="Georgia" panose="02040502050405020303" pitchFamily="18" charset="0"/>
              </a:rPr>
              <a:t> to form an ordinal categorical attribute</a:t>
            </a:r>
          </a:p>
          <a:p>
            <a:pPr lvl="2"/>
            <a:r>
              <a:rPr lang="en-US" altLang="en-US" dirty="0">
                <a:latin typeface="Georgia" panose="02040502050405020303" pitchFamily="18" charset="0"/>
              </a:rPr>
              <a:t> Static – discretize once at the beginning</a:t>
            </a:r>
          </a:p>
          <a:p>
            <a:pPr lvl="2"/>
            <a:r>
              <a:rPr lang="en-US" altLang="en-US" dirty="0">
                <a:latin typeface="Georgia" panose="02040502050405020303" pitchFamily="18" charset="0"/>
              </a:rPr>
              <a:t> Dynamic – ranges can be found by equal interval 		bucketing, equal frequency bucketing</a:t>
            </a:r>
            <a:br>
              <a:rPr lang="en-US" altLang="en-US" dirty="0">
                <a:latin typeface="Georgia" panose="02040502050405020303" pitchFamily="18" charset="0"/>
              </a:rPr>
            </a:br>
            <a:r>
              <a:rPr lang="en-US" altLang="en-US" dirty="0">
                <a:latin typeface="Georgia" panose="02040502050405020303" pitchFamily="18" charset="0"/>
              </a:rPr>
              <a:t>		(percentiles), or clustering.</a:t>
            </a:r>
          </a:p>
          <a:p>
            <a:pPr lvl="4"/>
            <a:endParaRPr lang="en-US" altLang="en-US" dirty="0">
              <a:solidFill>
                <a:srgbClr val="CC3300"/>
              </a:solidFill>
              <a:latin typeface="Georgia" panose="02040502050405020303" pitchFamily="18" charset="0"/>
            </a:endParaRPr>
          </a:p>
          <a:p>
            <a:pPr lvl="1"/>
            <a:r>
              <a:rPr lang="en-US" altLang="en-US" dirty="0">
                <a:solidFill>
                  <a:srgbClr val="CC3300"/>
                </a:solidFill>
                <a:latin typeface="Georgia" panose="02040502050405020303" pitchFamily="18" charset="0"/>
              </a:rPr>
              <a:t>Binary Decision</a:t>
            </a:r>
            <a:r>
              <a:rPr lang="en-US" altLang="en-US" dirty="0">
                <a:latin typeface="Georgia" panose="02040502050405020303" pitchFamily="18" charset="0"/>
              </a:rPr>
              <a:t>: (A &lt; v) or (A </a:t>
            </a:r>
            <a:r>
              <a:rPr lang="en-US" altLang="en-US" dirty="0">
                <a:latin typeface="Georgia" panose="02040502050405020303" pitchFamily="18" charset="0"/>
                <a:sym typeface="Symbol" panose="05050102010706020507" pitchFamily="18" charset="2"/>
              </a:rPr>
              <a:t> v)</a:t>
            </a:r>
            <a:endParaRPr lang="en-US" altLang="en-US" dirty="0">
              <a:latin typeface="Georgia" panose="02040502050405020303" pitchFamily="18" charset="0"/>
            </a:endParaRPr>
          </a:p>
          <a:p>
            <a:pPr lvl="2"/>
            <a:r>
              <a:rPr lang="en-US" altLang="en-US" dirty="0">
                <a:latin typeface="Georgia" panose="02040502050405020303" pitchFamily="18" charset="0"/>
              </a:rPr>
              <a:t> consider all possible splits and finds the best cut</a:t>
            </a:r>
          </a:p>
          <a:p>
            <a:pPr lvl="2"/>
            <a:r>
              <a:rPr lang="en-US" altLang="en-US" dirty="0">
                <a:latin typeface="Georgia" panose="02040502050405020303" pitchFamily="18" charset="0"/>
              </a:rPr>
              <a:t> can be more compute intensive</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8934B9A-A85E-4F08-9893-0A0ECAF622C3}"/>
              </a:ext>
            </a:extLst>
          </p:cNvPr>
          <p:cNvSpPr>
            <a:spLocks noGrp="1" noChangeArrowheads="1"/>
          </p:cNvSpPr>
          <p:nvPr>
            <p:ph type="title"/>
          </p:nvPr>
        </p:nvSpPr>
        <p:spPr>
          <a:xfrm>
            <a:off x="450166" y="815926"/>
            <a:ext cx="10622280" cy="533400"/>
          </a:xfrm>
        </p:spPr>
        <p:txBody>
          <a:bodyPr>
            <a:noAutofit/>
          </a:bodyPr>
          <a:lstStyle/>
          <a:p>
            <a:r>
              <a:rPr lang="en-US" altLang="en-US" dirty="0">
                <a:latin typeface="Georgia" panose="02040502050405020303" pitchFamily="18" charset="0"/>
              </a:rPr>
              <a:t>Splitting Based on Continuous Attributes</a:t>
            </a:r>
          </a:p>
        </p:txBody>
      </p:sp>
      <p:graphicFrame>
        <p:nvGraphicFramePr>
          <p:cNvPr id="36867" name="Object 3">
            <a:extLst>
              <a:ext uri="{FF2B5EF4-FFF2-40B4-BE49-F238E27FC236}">
                <a16:creationId xmlns:a16="http://schemas.microsoft.com/office/drawing/2014/main" id="{37E6CDFC-B339-469D-B08A-E6D8222B4541}"/>
              </a:ext>
            </a:extLst>
          </p:cNvPr>
          <p:cNvGraphicFramePr>
            <a:graphicFrameLocks noGrp="1" noChangeAspect="1"/>
          </p:cNvGraphicFramePr>
          <p:nvPr>
            <p:ph idx="1"/>
          </p:nvPr>
        </p:nvGraphicFramePr>
        <p:xfrm>
          <a:off x="2305051" y="2127250"/>
          <a:ext cx="7527925" cy="2871788"/>
        </p:xfrm>
        <a:graphic>
          <a:graphicData uri="http://schemas.openxmlformats.org/presentationml/2006/ole">
            <mc:AlternateContent xmlns:mc="http://schemas.openxmlformats.org/markup-compatibility/2006">
              <mc:Choice xmlns:v="urn:schemas-microsoft-com:vml" Requires="v">
                <p:oleObj name="Visio" r:id="rId2" imgW="8538667" imgH="3684287" progId="Visio.Drawing.6">
                  <p:embed/>
                </p:oleObj>
              </mc:Choice>
              <mc:Fallback>
                <p:oleObj name="Visio" r:id="rId2" imgW="8538667" imgH="3684287" progId="Visio.Drawing.6">
                  <p:embed/>
                  <p:pic>
                    <p:nvPicPr>
                      <p:cNvPr id="36867" name="Object 3">
                        <a:extLst>
                          <a:ext uri="{FF2B5EF4-FFF2-40B4-BE49-F238E27FC236}">
                            <a16:creationId xmlns:a16="http://schemas.microsoft.com/office/drawing/2014/main" id="{37E6CDFC-B339-469D-B08A-E6D8222B4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1" y="2127250"/>
                        <a:ext cx="7527925" cy="287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97D36F6E-F258-4339-8760-92424386258D}"/>
              </a:ext>
            </a:extLst>
          </p:cNvPr>
          <p:cNvSpPr>
            <a:spLocks noGrp="1" noChangeArrowheads="1"/>
          </p:cNvSpPr>
          <p:nvPr>
            <p:ph type="title"/>
          </p:nvPr>
        </p:nvSpPr>
        <p:spPr/>
        <p:txBody>
          <a:bodyPr>
            <a:normAutofit/>
          </a:bodyPr>
          <a:lstStyle/>
          <a:p>
            <a:r>
              <a:rPr lang="en-US" altLang="en-US" dirty="0">
                <a:latin typeface="Georgia" panose="02040502050405020303" pitchFamily="18" charset="0"/>
              </a:rPr>
              <a:t>Tree Induction</a:t>
            </a:r>
          </a:p>
        </p:txBody>
      </p:sp>
      <p:sp>
        <p:nvSpPr>
          <p:cNvPr id="37891" name="Rectangle 3">
            <a:extLst>
              <a:ext uri="{FF2B5EF4-FFF2-40B4-BE49-F238E27FC236}">
                <a16:creationId xmlns:a16="http://schemas.microsoft.com/office/drawing/2014/main" id="{A9B8605F-C124-410E-B870-4688D9B1CD1A}"/>
              </a:ext>
            </a:extLst>
          </p:cNvPr>
          <p:cNvSpPr>
            <a:spLocks noGrp="1" noChangeArrowheads="1"/>
          </p:cNvSpPr>
          <p:nvPr>
            <p:ph type="body" idx="1"/>
          </p:nvPr>
        </p:nvSpPr>
        <p:spPr>
          <a:xfrm>
            <a:off x="838200" y="1825625"/>
            <a:ext cx="11133406" cy="4351338"/>
          </a:xfrm>
        </p:spPr>
        <p:txBody>
          <a:bodyPr>
            <a:normAutofit lnSpcReduction="10000"/>
          </a:bodyPr>
          <a:lstStyle/>
          <a:p>
            <a:r>
              <a:rPr lang="en-US" altLang="en-US" dirty="0">
                <a:latin typeface="Georgia" panose="02040502050405020303" pitchFamily="18" charset="0"/>
              </a:rPr>
              <a:t>Greedy strategy.</a:t>
            </a:r>
          </a:p>
          <a:p>
            <a:pPr lvl="1"/>
            <a:r>
              <a:rPr lang="en-US" altLang="en-US" dirty="0">
                <a:latin typeface="Georgia" panose="02040502050405020303" pitchFamily="18" charset="0"/>
              </a:rPr>
              <a:t>Split the records based on an attribute test that optimizes certain criterion.</a:t>
            </a:r>
          </a:p>
          <a:p>
            <a:endParaRPr lang="en-US" altLang="en-US" dirty="0">
              <a:latin typeface="Georgia" panose="02040502050405020303" pitchFamily="18" charset="0"/>
            </a:endParaRPr>
          </a:p>
          <a:p>
            <a:r>
              <a:rPr lang="en-US" altLang="en-US" dirty="0">
                <a:latin typeface="Georgia" panose="02040502050405020303" pitchFamily="18" charset="0"/>
              </a:rPr>
              <a:t>Issues</a:t>
            </a:r>
          </a:p>
          <a:p>
            <a:pPr lvl="1"/>
            <a:r>
              <a:rPr lang="en-US" altLang="en-US" dirty="0">
                <a:latin typeface="Georgia" panose="02040502050405020303" pitchFamily="18" charset="0"/>
              </a:rPr>
              <a:t>Determine how to split the records</a:t>
            </a:r>
          </a:p>
          <a:p>
            <a:pPr lvl="2"/>
            <a:r>
              <a:rPr lang="en-US" altLang="en-US" dirty="0">
                <a:latin typeface="Georgia" panose="02040502050405020303" pitchFamily="18" charset="0"/>
              </a:rPr>
              <a:t>How to specify the attribute test condition?</a:t>
            </a:r>
          </a:p>
          <a:p>
            <a:pPr lvl="2"/>
            <a:r>
              <a:rPr lang="en-US" altLang="en-US" dirty="0">
                <a:solidFill>
                  <a:srgbClr val="FF0000"/>
                </a:solidFill>
                <a:latin typeface="Georgia" panose="02040502050405020303" pitchFamily="18" charset="0"/>
              </a:rPr>
              <a:t>How to determine the best split?</a:t>
            </a:r>
          </a:p>
          <a:p>
            <a:pPr lvl="1"/>
            <a:r>
              <a:rPr lang="en-US" altLang="en-US" dirty="0">
                <a:latin typeface="Georgia" panose="02040502050405020303" pitchFamily="18" charset="0"/>
              </a:rPr>
              <a:t>Determine when to stop splitting</a:t>
            </a:r>
          </a:p>
          <a:p>
            <a:pPr lvl="1"/>
            <a:endParaRPr lang="en-US" altLang="en-US" dirty="0">
              <a:latin typeface="Georgia" panose="02040502050405020303" pitchFamily="18" charset="0"/>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4E522C4-2DAB-49E5-B0C0-3C47BC2FBDFB}"/>
              </a:ext>
            </a:extLst>
          </p:cNvPr>
          <p:cNvSpPr>
            <a:spLocks noGrp="1" noChangeArrowheads="1"/>
          </p:cNvSpPr>
          <p:nvPr>
            <p:ph type="title"/>
          </p:nvPr>
        </p:nvSpPr>
        <p:spPr/>
        <p:txBody>
          <a:bodyPr>
            <a:normAutofit/>
          </a:bodyPr>
          <a:lstStyle/>
          <a:p>
            <a:r>
              <a:rPr lang="en-US" altLang="en-US" dirty="0">
                <a:latin typeface="Georgia" panose="02040502050405020303" pitchFamily="18" charset="0"/>
              </a:rPr>
              <a:t>How to determine the Best Split</a:t>
            </a:r>
          </a:p>
        </p:txBody>
      </p:sp>
      <p:graphicFrame>
        <p:nvGraphicFramePr>
          <p:cNvPr id="38915" name="Object 3">
            <a:extLst>
              <a:ext uri="{FF2B5EF4-FFF2-40B4-BE49-F238E27FC236}">
                <a16:creationId xmlns:a16="http://schemas.microsoft.com/office/drawing/2014/main" id="{8F47612D-7177-4B56-ADC0-1073C571A85D}"/>
              </a:ext>
            </a:extLst>
          </p:cNvPr>
          <p:cNvGraphicFramePr>
            <a:graphicFrameLocks noGrp="1" noChangeAspect="1"/>
          </p:cNvGraphicFramePr>
          <p:nvPr>
            <p:ph idx="1"/>
          </p:nvPr>
        </p:nvGraphicFramePr>
        <p:xfrm>
          <a:off x="1905001" y="2641600"/>
          <a:ext cx="8545513" cy="2006600"/>
        </p:xfrm>
        <a:graphic>
          <a:graphicData uri="http://schemas.openxmlformats.org/presentationml/2006/ole">
            <mc:AlternateContent xmlns:mc="http://schemas.openxmlformats.org/markup-compatibility/2006">
              <mc:Choice xmlns:v="urn:schemas-microsoft-com:vml" Requires="v">
                <p:oleObj name="Visio" r:id="rId2" imgW="9538614" imgH="2239584" progId="Visio.Drawing.6">
                  <p:embed/>
                </p:oleObj>
              </mc:Choice>
              <mc:Fallback>
                <p:oleObj name="Visio" r:id="rId2" imgW="9538614" imgH="2239584" progId="Visio.Drawing.6">
                  <p:embed/>
                  <p:pic>
                    <p:nvPicPr>
                      <p:cNvPr id="38915" name="Object 3">
                        <a:extLst>
                          <a:ext uri="{FF2B5EF4-FFF2-40B4-BE49-F238E27FC236}">
                            <a16:creationId xmlns:a16="http://schemas.microsoft.com/office/drawing/2014/main" id="{8F47612D-7177-4B56-ADC0-1073C571A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2641600"/>
                        <a:ext cx="8545513"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6" name="Text Box 4">
            <a:extLst>
              <a:ext uri="{FF2B5EF4-FFF2-40B4-BE49-F238E27FC236}">
                <a16:creationId xmlns:a16="http://schemas.microsoft.com/office/drawing/2014/main" id="{330B59CA-CCEE-4321-9493-A1632DBDB8B9}"/>
              </a:ext>
            </a:extLst>
          </p:cNvPr>
          <p:cNvSpPr txBox="1">
            <a:spLocks noChangeArrowheads="1"/>
          </p:cNvSpPr>
          <p:nvPr/>
        </p:nvSpPr>
        <p:spPr bwMode="auto">
          <a:xfrm>
            <a:off x="3810000" y="1600200"/>
            <a:ext cx="5105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b="1" dirty="0">
                <a:latin typeface="Georgia" panose="02040502050405020303" pitchFamily="18" charset="0"/>
              </a:rPr>
              <a:t>Before Splitting: 10 records of class 0,</a:t>
            </a:r>
            <a:br>
              <a:rPr lang="en-US" altLang="en-US" b="1" dirty="0">
                <a:latin typeface="Georgia" panose="02040502050405020303" pitchFamily="18" charset="0"/>
              </a:rPr>
            </a:br>
            <a:r>
              <a:rPr lang="en-US" altLang="en-US" b="1" dirty="0">
                <a:latin typeface="Georgia" panose="02040502050405020303" pitchFamily="18" charset="0"/>
              </a:rPr>
              <a:t>		10 records of class 1</a:t>
            </a:r>
          </a:p>
        </p:txBody>
      </p:sp>
      <p:sp>
        <p:nvSpPr>
          <p:cNvPr id="38917" name="Text Box 5">
            <a:extLst>
              <a:ext uri="{FF2B5EF4-FFF2-40B4-BE49-F238E27FC236}">
                <a16:creationId xmlns:a16="http://schemas.microsoft.com/office/drawing/2014/main" id="{95FB0A30-D6BB-4A58-B59D-B47CCFA4EBA9}"/>
              </a:ext>
            </a:extLst>
          </p:cNvPr>
          <p:cNvSpPr txBox="1">
            <a:spLocks noChangeArrowheads="1"/>
          </p:cNvSpPr>
          <p:nvPr/>
        </p:nvSpPr>
        <p:spPr bwMode="auto">
          <a:xfrm>
            <a:off x="3505200" y="5500688"/>
            <a:ext cx="510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b="1" dirty="0">
                <a:latin typeface="Georgia" panose="02040502050405020303" pitchFamily="18" charset="0"/>
              </a:rPr>
              <a:t>Which test condition is the best?</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0D6A637-190B-442D-B0DB-2264D7925F65}"/>
              </a:ext>
            </a:extLst>
          </p:cNvPr>
          <p:cNvSpPr>
            <a:spLocks noGrp="1" noChangeArrowheads="1"/>
          </p:cNvSpPr>
          <p:nvPr>
            <p:ph type="title"/>
          </p:nvPr>
        </p:nvSpPr>
        <p:spPr/>
        <p:txBody>
          <a:bodyPr/>
          <a:lstStyle/>
          <a:p>
            <a:r>
              <a:rPr lang="en-US" altLang="en-US" dirty="0">
                <a:latin typeface="Georgia" panose="02040502050405020303" pitchFamily="18" charset="0"/>
              </a:rPr>
              <a:t>How to determine the Best Split</a:t>
            </a:r>
          </a:p>
        </p:txBody>
      </p:sp>
      <p:sp>
        <p:nvSpPr>
          <p:cNvPr id="39939" name="Rectangle 3">
            <a:extLst>
              <a:ext uri="{FF2B5EF4-FFF2-40B4-BE49-F238E27FC236}">
                <a16:creationId xmlns:a16="http://schemas.microsoft.com/office/drawing/2014/main" id="{28E99308-29CB-4B77-8CE4-9AF4E797D06A}"/>
              </a:ext>
            </a:extLst>
          </p:cNvPr>
          <p:cNvSpPr>
            <a:spLocks noGrp="1" noChangeArrowheads="1"/>
          </p:cNvSpPr>
          <p:nvPr>
            <p:ph type="body" idx="1"/>
          </p:nvPr>
        </p:nvSpPr>
        <p:spPr/>
        <p:txBody>
          <a:bodyPr/>
          <a:lstStyle/>
          <a:p>
            <a:r>
              <a:rPr lang="en-US" altLang="en-US" dirty="0">
                <a:latin typeface="Georgia" panose="02040502050405020303" pitchFamily="18" charset="0"/>
              </a:rPr>
              <a:t>Greedy approach: </a:t>
            </a:r>
          </a:p>
          <a:p>
            <a:pPr lvl="1"/>
            <a:r>
              <a:rPr lang="en-US" altLang="en-US" dirty="0">
                <a:latin typeface="Georgia" panose="02040502050405020303" pitchFamily="18" charset="0"/>
              </a:rPr>
              <a:t>Nodes with </a:t>
            </a:r>
            <a:r>
              <a:rPr lang="en-US" altLang="en-US" dirty="0">
                <a:solidFill>
                  <a:srgbClr val="FF0000"/>
                </a:solidFill>
                <a:latin typeface="Georgia" panose="02040502050405020303" pitchFamily="18" charset="0"/>
              </a:rPr>
              <a:t>homogeneous</a:t>
            </a:r>
            <a:r>
              <a:rPr lang="en-US" altLang="en-US" dirty="0">
                <a:latin typeface="Georgia" panose="02040502050405020303" pitchFamily="18" charset="0"/>
              </a:rPr>
              <a:t> class distribution are preferred</a:t>
            </a:r>
          </a:p>
          <a:p>
            <a:r>
              <a:rPr lang="en-US" altLang="en-US" dirty="0">
                <a:latin typeface="Georgia" panose="02040502050405020303" pitchFamily="18" charset="0"/>
              </a:rPr>
              <a:t>Need a measure of node impurity:</a:t>
            </a:r>
          </a:p>
          <a:p>
            <a:pPr lvl="1">
              <a:buFont typeface="Wingdings" panose="05000000000000000000" pitchFamily="2" charset="2"/>
              <a:buNone/>
            </a:pPr>
            <a:endParaRPr lang="en-US" altLang="en-US" dirty="0">
              <a:latin typeface="Georgia" panose="02040502050405020303" pitchFamily="18" charset="0"/>
            </a:endParaRPr>
          </a:p>
        </p:txBody>
      </p:sp>
      <p:graphicFrame>
        <p:nvGraphicFramePr>
          <p:cNvPr id="39940" name="Object 4">
            <a:extLst>
              <a:ext uri="{FF2B5EF4-FFF2-40B4-BE49-F238E27FC236}">
                <a16:creationId xmlns:a16="http://schemas.microsoft.com/office/drawing/2014/main" id="{0C7A1A35-A61F-4AAC-8354-5A92BB897FEE}"/>
              </a:ext>
            </a:extLst>
          </p:cNvPr>
          <p:cNvGraphicFramePr>
            <a:graphicFrameLocks noGrp="1" noChangeAspect="1"/>
          </p:cNvGraphicFramePr>
          <p:nvPr>
            <p:ph sz="half" idx="4294967295"/>
          </p:nvPr>
        </p:nvGraphicFramePr>
        <p:xfrm>
          <a:off x="3760789" y="3865564"/>
          <a:ext cx="903287" cy="712787"/>
        </p:xfrm>
        <a:graphic>
          <a:graphicData uri="http://schemas.openxmlformats.org/presentationml/2006/ole">
            <mc:AlternateContent xmlns:mc="http://schemas.openxmlformats.org/markup-compatibility/2006">
              <mc:Choice xmlns:v="urn:schemas-microsoft-com:vml" Requires="v">
                <p:oleObj name="Visio" r:id="rId2" imgW="655371" imgH="585812" progId="Visio.Drawing.6">
                  <p:embed/>
                </p:oleObj>
              </mc:Choice>
              <mc:Fallback>
                <p:oleObj name="Visio" r:id="rId2" imgW="655371" imgH="585812" progId="Visio.Drawing.6">
                  <p:embed/>
                  <p:pic>
                    <p:nvPicPr>
                      <p:cNvPr id="39940" name="Object 4">
                        <a:extLst>
                          <a:ext uri="{FF2B5EF4-FFF2-40B4-BE49-F238E27FC236}">
                            <a16:creationId xmlns:a16="http://schemas.microsoft.com/office/drawing/2014/main" id="{0C7A1A35-A61F-4AAC-8354-5A92BB897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789" y="3865564"/>
                        <a:ext cx="9032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1" name="Object 5">
            <a:extLst>
              <a:ext uri="{FF2B5EF4-FFF2-40B4-BE49-F238E27FC236}">
                <a16:creationId xmlns:a16="http://schemas.microsoft.com/office/drawing/2014/main" id="{5112C944-752E-418C-AAE0-7CE59832861B}"/>
              </a:ext>
            </a:extLst>
          </p:cNvPr>
          <p:cNvGraphicFramePr>
            <a:graphicFrameLocks noGrp="1" noChangeAspect="1"/>
          </p:cNvGraphicFramePr>
          <p:nvPr>
            <p:ph sz="half" idx="4294967295"/>
          </p:nvPr>
        </p:nvGraphicFramePr>
        <p:xfrm>
          <a:off x="7227889" y="3865564"/>
          <a:ext cx="903287" cy="712787"/>
        </p:xfrm>
        <a:graphic>
          <a:graphicData uri="http://schemas.openxmlformats.org/presentationml/2006/ole">
            <mc:AlternateContent xmlns:mc="http://schemas.openxmlformats.org/markup-compatibility/2006">
              <mc:Choice xmlns:v="urn:schemas-microsoft-com:vml" Requires="v">
                <p:oleObj name="Visio" r:id="rId4" imgW="655371" imgH="585812" progId="Visio.Drawing.6">
                  <p:embed/>
                </p:oleObj>
              </mc:Choice>
              <mc:Fallback>
                <p:oleObj name="Visio" r:id="rId4" imgW="655371" imgH="585812" progId="Visio.Drawing.6">
                  <p:embed/>
                  <p:pic>
                    <p:nvPicPr>
                      <p:cNvPr id="39941" name="Object 5">
                        <a:extLst>
                          <a:ext uri="{FF2B5EF4-FFF2-40B4-BE49-F238E27FC236}">
                            <a16:creationId xmlns:a16="http://schemas.microsoft.com/office/drawing/2014/main" id="{5112C944-752E-418C-AAE0-7CE5983286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7889" y="3865564"/>
                        <a:ext cx="9032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2" name="Text Box 6">
            <a:extLst>
              <a:ext uri="{FF2B5EF4-FFF2-40B4-BE49-F238E27FC236}">
                <a16:creationId xmlns:a16="http://schemas.microsoft.com/office/drawing/2014/main" id="{0801107F-8B14-4177-894D-A0F6544630E5}"/>
              </a:ext>
            </a:extLst>
          </p:cNvPr>
          <p:cNvSpPr txBox="1">
            <a:spLocks noChangeArrowheads="1"/>
          </p:cNvSpPr>
          <p:nvPr/>
        </p:nvSpPr>
        <p:spPr bwMode="auto">
          <a:xfrm>
            <a:off x="2895600" y="4724401"/>
            <a:ext cx="32004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en-US" altLang="en-US" b="1" dirty="0">
                <a:latin typeface="Georgia" panose="02040502050405020303" pitchFamily="18" charset="0"/>
              </a:rPr>
              <a:t>Non-homogeneous,</a:t>
            </a:r>
          </a:p>
          <a:p>
            <a:pPr eaLnBrk="0" hangingPunct="0">
              <a:spcBef>
                <a:spcPct val="50000"/>
              </a:spcBef>
            </a:pPr>
            <a:r>
              <a:rPr lang="en-US" altLang="en-US" b="1" dirty="0">
                <a:latin typeface="Georgia" panose="02040502050405020303" pitchFamily="18" charset="0"/>
              </a:rPr>
              <a:t>High degree of impurity</a:t>
            </a:r>
          </a:p>
        </p:txBody>
      </p:sp>
      <p:sp>
        <p:nvSpPr>
          <p:cNvPr id="39943" name="Text Box 7">
            <a:extLst>
              <a:ext uri="{FF2B5EF4-FFF2-40B4-BE49-F238E27FC236}">
                <a16:creationId xmlns:a16="http://schemas.microsoft.com/office/drawing/2014/main" id="{FE64263B-CE31-4C4B-9177-A7CA37D864CA}"/>
              </a:ext>
            </a:extLst>
          </p:cNvPr>
          <p:cNvSpPr txBox="1">
            <a:spLocks noChangeArrowheads="1"/>
          </p:cNvSpPr>
          <p:nvPr/>
        </p:nvSpPr>
        <p:spPr bwMode="auto">
          <a:xfrm>
            <a:off x="6705600" y="4724401"/>
            <a:ext cx="3465342"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en-US" altLang="en-US" b="1" dirty="0">
                <a:latin typeface="Georgia" panose="02040502050405020303" pitchFamily="18" charset="0"/>
              </a:rPr>
              <a:t>Homogeneous,</a:t>
            </a:r>
          </a:p>
          <a:p>
            <a:pPr eaLnBrk="0" hangingPunct="0">
              <a:spcBef>
                <a:spcPct val="50000"/>
              </a:spcBef>
            </a:pPr>
            <a:r>
              <a:rPr lang="en-US" altLang="en-US" b="1" dirty="0">
                <a:latin typeface="Georgia" panose="02040502050405020303" pitchFamily="18" charset="0"/>
              </a:rPr>
              <a:t>Low degree of impurity</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95CCF93-FFEB-4684-B7C3-6A223F666AC8}"/>
              </a:ext>
            </a:extLst>
          </p:cNvPr>
          <p:cNvSpPr>
            <a:spLocks noGrp="1" noChangeArrowheads="1"/>
          </p:cNvSpPr>
          <p:nvPr>
            <p:ph type="title"/>
          </p:nvPr>
        </p:nvSpPr>
        <p:spPr/>
        <p:txBody>
          <a:bodyPr/>
          <a:lstStyle/>
          <a:p>
            <a:r>
              <a:rPr lang="en-US" altLang="en-US" dirty="0">
                <a:latin typeface="Georgia" panose="02040502050405020303" pitchFamily="18" charset="0"/>
              </a:rPr>
              <a:t>Measures of Node Impurity</a:t>
            </a:r>
          </a:p>
        </p:txBody>
      </p:sp>
      <p:sp>
        <p:nvSpPr>
          <p:cNvPr id="40963" name="Rectangle 3">
            <a:extLst>
              <a:ext uri="{FF2B5EF4-FFF2-40B4-BE49-F238E27FC236}">
                <a16:creationId xmlns:a16="http://schemas.microsoft.com/office/drawing/2014/main" id="{753EC459-4863-4CD4-8593-9635C9F7F34A}"/>
              </a:ext>
            </a:extLst>
          </p:cNvPr>
          <p:cNvSpPr>
            <a:spLocks noGrp="1" noChangeArrowheads="1"/>
          </p:cNvSpPr>
          <p:nvPr>
            <p:ph type="body" idx="1"/>
          </p:nvPr>
        </p:nvSpPr>
        <p:spPr/>
        <p:txBody>
          <a:bodyPr/>
          <a:lstStyle/>
          <a:p>
            <a:pPr marL="0" indent="0">
              <a:buNone/>
            </a:pPr>
            <a:endParaRPr lang="en-US" altLang="en-US" dirty="0">
              <a:latin typeface="Georgia" panose="02040502050405020303" pitchFamily="18" charset="0"/>
            </a:endParaRPr>
          </a:p>
          <a:p>
            <a:r>
              <a:rPr lang="en-US" altLang="en-US" dirty="0">
                <a:latin typeface="Georgia" panose="02040502050405020303" pitchFamily="18" charset="0"/>
              </a:rPr>
              <a:t>Entropy</a:t>
            </a:r>
          </a:p>
          <a:p>
            <a:r>
              <a:rPr lang="en-US" altLang="en-US" dirty="0">
                <a:latin typeface="Georgia" panose="02040502050405020303" pitchFamily="18" charset="0"/>
              </a:rPr>
              <a:t>Gini Index</a:t>
            </a:r>
          </a:p>
          <a:p>
            <a:r>
              <a:rPr lang="en-US" altLang="en-US" dirty="0">
                <a:latin typeface="Georgia" panose="02040502050405020303" pitchFamily="18" charset="0"/>
              </a:rPr>
              <a:t>Misclassification error</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28860DD8-8345-433B-9A81-03DBD3BE4862}"/>
              </a:ext>
            </a:extLst>
          </p:cNvPr>
          <p:cNvSpPr>
            <a:spLocks noGrp="1" noChangeArrowheads="1"/>
          </p:cNvSpPr>
          <p:nvPr>
            <p:ph type="title"/>
          </p:nvPr>
        </p:nvSpPr>
        <p:spPr/>
        <p:txBody>
          <a:bodyPr/>
          <a:lstStyle/>
          <a:p>
            <a:r>
              <a:rPr lang="en-US" altLang="en-US" dirty="0">
                <a:latin typeface="Georgia" panose="02040502050405020303" pitchFamily="18" charset="0"/>
              </a:rPr>
              <a:t>Stopping Criteria for Tree Induction</a:t>
            </a:r>
          </a:p>
        </p:txBody>
      </p:sp>
      <p:sp>
        <p:nvSpPr>
          <p:cNvPr id="59395" name="Rectangle 3">
            <a:extLst>
              <a:ext uri="{FF2B5EF4-FFF2-40B4-BE49-F238E27FC236}">
                <a16:creationId xmlns:a16="http://schemas.microsoft.com/office/drawing/2014/main" id="{526BC7A0-9187-46AD-B10F-C0CFA10F9D68}"/>
              </a:ext>
            </a:extLst>
          </p:cNvPr>
          <p:cNvSpPr>
            <a:spLocks noGrp="1" noChangeArrowheads="1"/>
          </p:cNvSpPr>
          <p:nvPr>
            <p:ph type="body" idx="1"/>
          </p:nvPr>
        </p:nvSpPr>
        <p:spPr/>
        <p:txBody>
          <a:bodyPr/>
          <a:lstStyle/>
          <a:p>
            <a:r>
              <a:rPr lang="en-US" altLang="en-US" dirty="0">
                <a:latin typeface="Georgia" panose="02040502050405020303" pitchFamily="18" charset="0"/>
              </a:rPr>
              <a:t>Stop expanding a node when all the records belong to the same class</a:t>
            </a:r>
          </a:p>
          <a:p>
            <a:endParaRPr lang="en-US" altLang="en-US" dirty="0">
              <a:latin typeface="Georgia" panose="02040502050405020303" pitchFamily="18" charset="0"/>
            </a:endParaRPr>
          </a:p>
          <a:p>
            <a:r>
              <a:rPr lang="en-US" altLang="en-US" dirty="0">
                <a:latin typeface="Georgia" panose="02040502050405020303" pitchFamily="18" charset="0"/>
              </a:rPr>
              <a:t>Stop expanding a node when all the records have similar attribute values</a:t>
            </a:r>
          </a:p>
          <a:p>
            <a:pPr marL="0" indent="0">
              <a:buNone/>
            </a:pPr>
            <a:endParaRPr lang="en-US" altLang="en-US" dirty="0">
              <a:latin typeface="Georgia" panose="02040502050405020303" pitchFamily="18" charset="0"/>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3" descr="Picture 3"/>
          <p:cNvPicPr>
            <a:picLocks noChangeAspect="1"/>
          </p:cNvPicPr>
          <p:nvPr/>
        </p:nvPicPr>
        <p:blipFill>
          <a:blip r:embed="rId2"/>
          <a:stretch>
            <a:fillRect/>
          </a:stretch>
        </p:blipFill>
        <p:spPr>
          <a:xfrm>
            <a:off x="1255338" y="271520"/>
            <a:ext cx="9233369" cy="640950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0"/>
          <p:cNvPicPr preferRelativeResize="0"/>
          <p:nvPr/>
        </p:nvPicPr>
        <p:blipFill rotWithShape="1">
          <a:blip r:embed="rId3">
            <a:alphaModFix/>
          </a:blip>
          <a:srcRect/>
          <a:stretch/>
        </p:blipFill>
        <p:spPr>
          <a:xfrm>
            <a:off x="6886575" y="2694111"/>
            <a:ext cx="4391025" cy="2809875"/>
          </a:xfrm>
          <a:prstGeom prst="rect">
            <a:avLst/>
          </a:prstGeom>
          <a:noFill/>
          <a:ln>
            <a:noFill/>
          </a:ln>
        </p:spPr>
      </p:pic>
      <p:sp>
        <p:nvSpPr>
          <p:cNvPr id="257" name="Google Shape;257;p20"/>
          <p:cNvSpPr txBox="1">
            <a:spLocks noGrp="1"/>
          </p:cNvSpPr>
          <p:nvPr>
            <p:ph type="title"/>
          </p:nvPr>
        </p:nvSpPr>
        <p:spPr>
          <a:xfrm>
            <a:off x="913748" y="1070695"/>
            <a:ext cx="7367712" cy="543594"/>
          </a:xfrm>
          <a:prstGeom prst="rect">
            <a:avLst/>
          </a:prstGeom>
          <a:noFill/>
          <a:ln>
            <a:noFill/>
          </a:ln>
        </p:spPr>
        <p:txBody>
          <a:bodyPr spcFirstLastPara="1" vert="horz" wrap="square" lIns="91425" tIns="45700" rIns="91425" bIns="45700" rtlCol="0" anchor="ctr" anchorCtr="0">
            <a:normAutofit fontScale="90000"/>
          </a:bodyPr>
          <a:lstStyle/>
          <a:p>
            <a:pPr algn="ctr"/>
            <a:r>
              <a:rPr lang="en-IN" sz="3600" b="1" dirty="0">
                <a:latin typeface="Georgia" panose="02040502050405020303" pitchFamily="18" charset="0"/>
              </a:rPr>
              <a:t>Supervised Learning - Regression</a:t>
            </a:r>
            <a:endParaRPr sz="3600" b="1" dirty="0">
              <a:latin typeface="Georgia" panose="02040502050405020303" pitchFamily="18" charset="0"/>
            </a:endParaRPr>
          </a:p>
        </p:txBody>
      </p:sp>
      <p:sp>
        <p:nvSpPr>
          <p:cNvPr id="258" name="Google Shape;258;p20"/>
          <p:cNvSpPr txBox="1">
            <a:spLocks noGrp="1"/>
          </p:cNvSpPr>
          <p:nvPr>
            <p:ph type="body" idx="1"/>
          </p:nvPr>
        </p:nvSpPr>
        <p:spPr>
          <a:xfrm>
            <a:off x="702365" y="1685318"/>
            <a:ext cx="10575235" cy="4078796"/>
          </a:xfrm>
          <a:prstGeom prst="rect">
            <a:avLst/>
          </a:prstGeom>
          <a:noFill/>
          <a:ln>
            <a:noFill/>
          </a:ln>
        </p:spPr>
        <p:txBody>
          <a:bodyPr spcFirstLastPara="1" vert="horz" wrap="square" lIns="91425" tIns="45700" rIns="91425" bIns="45700" rtlCol="0" anchor="t" anchorCtr="0">
            <a:normAutofit/>
          </a:bodyPr>
          <a:lstStyle/>
          <a:p>
            <a:pPr marL="171450" indent="-171450" algn="just">
              <a:lnSpc>
                <a:spcPct val="90000"/>
              </a:lnSpc>
              <a:spcBef>
                <a:spcPts val="0"/>
              </a:spcBef>
              <a:spcAft>
                <a:spcPts val="0"/>
              </a:spcAft>
              <a:buClr>
                <a:schemeClr val="dk1"/>
              </a:buClr>
              <a:buSzPts val="2100"/>
            </a:pPr>
            <a:r>
              <a:rPr lang="en-IN" dirty="0">
                <a:latin typeface="Georgia" panose="02040502050405020303" pitchFamily="18" charset="0"/>
              </a:rPr>
              <a:t>Regression is basically classification where we forecast a number instead of category</a:t>
            </a:r>
            <a:endParaRPr dirty="0">
              <a:latin typeface="Georgia" panose="02040502050405020303" pitchFamily="18" charset="0"/>
            </a:endParaRPr>
          </a:p>
        </p:txBody>
      </p:sp>
      <p:pic>
        <p:nvPicPr>
          <p:cNvPr id="260" name="Google Shape;260;p20"/>
          <p:cNvPicPr preferRelativeResize="0"/>
          <p:nvPr/>
        </p:nvPicPr>
        <p:blipFill rotWithShape="1">
          <a:blip r:embed="rId4">
            <a:alphaModFix/>
          </a:blip>
          <a:srcRect/>
          <a:stretch/>
        </p:blipFill>
        <p:spPr>
          <a:xfrm>
            <a:off x="1536600" y="2931971"/>
            <a:ext cx="5001260" cy="285533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3" descr="Picture 3"/>
          <p:cNvPicPr>
            <a:picLocks noChangeAspect="1"/>
          </p:cNvPicPr>
          <p:nvPr/>
        </p:nvPicPr>
        <p:blipFill>
          <a:blip r:embed="rId2"/>
          <a:stretch>
            <a:fillRect/>
          </a:stretch>
        </p:blipFill>
        <p:spPr>
          <a:xfrm>
            <a:off x="1504950" y="211791"/>
            <a:ext cx="8929969" cy="6499328"/>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1"/>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t>DT by Variable Type</a:t>
            </a:r>
          </a:p>
        </p:txBody>
      </p:sp>
      <p:sp>
        <p:nvSpPr>
          <p:cNvPr id="177" name="Content Placeholder 2"/>
          <p:cNvSpPr txBox="1">
            <a:spLocks noGrp="1"/>
          </p:cNvSpPr>
          <p:nvPr>
            <p:ph type="body" idx="1"/>
          </p:nvPr>
        </p:nvSpPr>
        <p:spPr>
          <a:prstGeom prst="rect">
            <a:avLst/>
          </a:prstGeom>
        </p:spPr>
        <p:txBody>
          <a:bodyPr/>
          <a:lstStyle/>
          <a:p>
            <a:pPr>
              <a:defRPr>
                <a:solidFill>
                  <a:srgbClr val="0433FF"/>
                </a:solidFill>
                <a:latin typeface="Times New Roman"/>
                <a:ea typeface="Times New Roman"/>
                <a:cs typeface="Times New Roman"/>
                <a:sym typeface="Times New Roman"/>
              </a:defRPr>
            </a:pPr>
            <a:r>
              <a:t>Single Variable Decision Trees </a:t>
            </a:r>
          </a:p>
          <a:p>
            <a:pPr marL="685800" lvl="1" indent="-228600">
              <a:buChar char="-"/>
              <a:defRPr>
                <a:latin typeface="Times New Roman"/>
                <a:ea typeface="Times New Roman"/>
                <a:cs typeface="Times New Roman"/>
                <a:sym typeface="Times New Roman"/>
              </a:defRPr>
            </a:pPr>
            <a:r>
              <a:t>Classifications are done with asking questions over only one variable</a:t>
            </a:r>
          </a:p>
          <a:p>
            <a:pPr>
              <a:defRPr>
                <a:solidFill>
                  <a:srgbClr val="FF2600"/>
                </a:solidFill>
                <a:latin typeface="Times New Roman"/>
                <a:ea typeface="Times New Roman"/>
                <a:cs typeface="Times New Roman"/>
                <a:sym typeface="Times New Roman"/>
              </a:defRPr>
            </a:pPr>
            <a:r>
              <a:t>Hybrid Decision Trees</a:t>
            </a:r>
          </a:p>
          <a:p>
            <a:pPr marL="685800" lvl="1" indent="-228600">
              <a:buChar char="-"/>
              <a:defRPr>
                <a:latin typeface="Times New Roman"/>
                <a:ea typeface="Times New Roman"/>
                <a:cs typeface="Times New Roman"/>
                <a:sym typeface="Times New Roman"/>
              </a:defRPr>
            </a:pPr>
            <a:r>
              <a:t>Classifications are done with asking questions over both single and multiple variables</a:t>
            </a:r>
          </a:p>
          <a:p>
            <a:pPr>
              <a:defRPr>
                <a:solidFill>
                  <a:srgbClr val="008F00"/>
                </a:solidFill>
                <a:latin typeface="Times New Roman"/>
                <a:ea typeface="Times New Roman"/>
                <a:cs typeface="Times New Roman"/>
                <a:sym typeface="Times New Roman"/>
              </a:defRPr>
            </a:pPr>
            <a:r>
              <a:t>Multiple Variables Decision Trees </a:t>
            </a:r>
          </a:p>
          <a:p>
            <a:pPr marL="685800" lvl="1" indent="-228600">
              <a:buChar char="-"/>
              <a:defRPr>
                <a:latin typeface="Times New Roman"/>
                <a:ea typeface="Times New Roman"/>
                <a:cs typeface="Times New Roman"/>
                <a:sym typeface="Times New Roman"/>
              </a:defRPr>
            </a:pPr>
            <a:r>
              <a:t>Classifications are done with asking questions over multiple variables </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itle 1"/>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t>ID3</a:t>
            </a:r>
          </a:p>
        </p:txBody>
      </p:sp>
      <p:sp>
        <p:nvSpPr>
          <p:cNvPr id="180" name="Content Placeholder 2"/>
          <p:cNvSpPr txBox="1">
            <a:spLocks noGrp="1"/>
          </p:cNvSpPr>
          <p:nvPr>
            <p:ph type="body" idx="1"/>
          </p:nvPr>
        </p:nvSpPr>
        <p:spPr>
          <a:xfrm>
            <a:off x="267286" y="2083949"/>
            <a:ext cx="9819249" cy="4093014"/>
          </a:xfrm>
          <a:prstGeom prst="rect">
            <a:avLst/>
          </a:prstGeom>
        </p:spPr>
        <p:txBody>
          <a:bodyPr>
            <a:normAutofit fontScale="92500"/>
          </a:bodyPr>
          <a:lstStyle/>
          <a:p>
            <a:pPr marL="0" indent="0">
              <a:lnSpc>
                <a:spcPct val="130000"/>
              </a:lnSpc>
              <a:buSzTx/>
              <a:buNone/>
              <a:defRPr>
                <a:latin typeface="Times New Roman"/>
                <a:ea typeface="Times New Roman"/>
                <a:cs typeface="Times New Roman"/>
                <a:sym typeface="Times New Roman"/>
              </a:defRPr>
            </a:pPr>
            <a:r>
              <a:rPr sz="2000" dirty="0">
                <a:latin typeface="Georgia" panose="02040502050405020303" pitchFamily="18" charset="0"/>
              </a:rPr>
              <a:t>• Developed by J. Ross Quinlan in 1979 </a:t>
            </a:r>
            <a:endParaRPr lang="en-US" sz="2000" dirty="0">
              <a:latin typeface="Georgia" panose="02040502050405020303" pitchFamily="18" charset="0"/>
            </a:endParaRPr>
          </a:p>
          <a:p>
            <a:pPr marL="0" indent="0">
              <a:lnSpc>
                <a:spcPct val="130000"/>
              </a:lnSpc>
              <a:buSzTx/>
              <a:buNone/>
              <a:defRPr>
                <a:latin typeface="Times New Roman"/>
                <a:ea typeface="Times New Roman"/>
                <a:cs typeface="Times New Roman"/>
                <a:sym typeface="Times New Roman"/>
              </a:defRPr>
            </a:pPr>
            <a:r>
              <a:rPr lang="en-US" sz="2000" dirty="0">
                <a:latin typeface="Georgia" panose="02040502050405020303" pitchFamily="18" charset="0"/>
              </a:rPr>
              <a:t>	Quinlan was a computer science researcher in data mining, and decision theory. </a:t>
            </a:r>
          </a:p>
          <a:p>
            <a:pPr marL="0" indent="0">
              <a:lnSpc>
                <a:spcPct val="130000"/>
              </a:lnSpc>
              <a:buSzTx/>
              <a:buNone/>
              <a:defRPr>
                <a:latin typeface="Times New Roman"/>
                <a:ea typeface="Times New Roman"/>
                <a:cs typeface="Times New Roman"/>
                <a:sym typeface="Times New Roman"/>
              </a:defRPr>
            </a:pPr>
            <a:r>
              <a:rPr lang="en-US" sz="2000" dirty="0">
                <a:latin typeface="Georgia" panose="02040502050405020303" pitchFamily="18" charset="0"/>
              </a:rPr>
              <a:t>	Received doctorate in computer science at the University of Washington in 1968.</a:t>
            </a:r>
            <a:endParaRPr sz="2000" dirty="0">
              <a:latin typeface="Georgia" panose="02040502050405020303" pitchFamily="18" charset="0"/>
            </a:endParaRPr>
          </a:p>
          <a:p>
            <a:pPr marL="0" indent="0">
              <a:lnSpc>
                <a:spcPct val="130000"/>
              </a:lnSpc>
              <a:buSzTx/>
              <a:buNone/>
              <a:defRPr>
                <a:latin typeface="Times New Roman"/>
                <a:ea typeface="Times New Roman"/>
                <a:cs typeface="Times New Roman"/>
                <a:sym typeface="Times New Roman"/>
              </a:defRPr>
            </a:pPr>
            <a:r>
              <a:rPr sz="2000" dirty="0">
                <a:latin typeface="Georgia" panose="02040502050405020303" pitchFamily="18" charset="0"/>
              </a:rPr>
              <a:t>• Based on Entropy </a:t>
            </a:r>
          </a:p>
          <a:p>
            <a:pPr marL="0" indent="0">
              <a:lnSpc>
                <a:spcPct val="130000"/>
              </a:lnSpc>
              <a:buSzTx/>
              <a:buNone/>
              <a:defRPr>
                <a:latin typeface="Times New Roman"/>
                <a:ea typeface="Times New Roman"/>
                <a:cs typeface="Times New Roman"/>
                <a:sym typeface="Times New Roman"/>
              </a:defRPr>
            </a:pPr>
            <a:r>
              <a:rPr sz="2000" dirty="0">
                <a:latin typeface="Georgia" panose="02040502050405020303" pitchFamily="18" charset="0"/>
              </a:rPr>
              <a:t>• Only works for discrete data </a:t>
            </a:r>
          </a:p>
          <a:p>
            <a:pPr marL="0" indent="0">
              <a:lnSpc>
                <a:spcPct val="130000"/>
              </a:lnSpc>
              <a:buSzTx/>
              <a:buNone/>
              <a:defRPr>
                <a:latin typeface="Times New Roman"/>
                <a:ea typeface="Times New Roman"/>
                <a:cs typeface="Times New Roman"/>
                <a:sym typeface="Times New Roman"/>
              </a:defRPr>
            </a:pPr>
            <a:r>
              <a:rPr sz="2000" dirty="0">
                <a:latin typeface="Georgia" panose="02040502050405020303" pitchFamily="18" charset="0"/>
              </a:rPr>
              <a:t>• Can not work with defective data </a:t>
            </a:r>
          </a:p>
          <a:p>
            <a:pPr>
              <a:lnSpc>
                <a:spcPct val="130000"/>
              </a:lnSpc>
              <a:defRPr>
                <a:latin typeface="Times New Roman"/>
                <a:ea typeface="Times New Roman"/>
                <a:cs typeface="Times New Roman"/>
                <a:sym typeface="Times New Roman"/>
              </a:defRPr>
            </a:pPr>
            <a:r>
              <a:rPr sz="2000" dirty="0">
                <a:latin typeface="Georgia" panose="02040502050405020303" pitchFamily="18" charset="0"/>
              </a:rPr>
              <a:t>Advantage over Hunt's algorithm is choosing the right attribute while classification. (Hunt's algorithm chooses randomly) </a:t>
            </a:r>
          </a:p>
        </p:txBody>
      </p:sp>
      <p:pic>
        <p:nvPicPr>
          <p:cNvPr id="181" name="Image" descr="Image"/>
          <p:cNvPicPr>
            <a:picLocks noChangeAspect="1"/>
          </p:cNvPicPr>
          <p:nvPr/>
        </p:nvPicPr>
        <p:blipFill>
          <a:blip r:embed="rId2"/>
          <a:stretch>
            <a:fillRect/>
          </a:stretch>
        </p:blipFill>
        <p:spPr>
          <a:xfrm>
            <a:off x="9053097" y="-28136"/>
            <a:ext cx="3447902" cy="2588455"/>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21536-718D-4B84-AD65-047A7FC719D5}"/>
              </a:ext>
            </a:extLst>
          </p:cNvPr>
          <p:cNvSpPr>
            <a:spLocks noGrp="1"/>
          </p:cNvSpPr>
          <p:nvPr>
            <p:ph type="title"/>
          </p:nvPr>
        </p:nvSpPr>
        <p:spPr/>
        <p:txBody>
          <a:bodyPr/>
          <a:lstStyle/>
          <a:p>
            <a:r>
              <a:rPr lang="en-US" dirty="0">
                <a:latin typeface="Georgia" panose="02040502050405020303" pitchFamily="18" charset="0"/>
              </a:rPr>
              <a:t>Decision Tree-Example</a:t>
            </a:r>
            <a:endParaRPr lang="en-IN" dirty="0"/>
          </a:p>
        </p:txBody>
      </p:sp>
      <p:pic>
        <p:nvPicPr>
          <p:cNvPr id="5" name="Picture 4">
            <a:extLst>
              <a:ext uri="{FF2B5EF4-FFF2-40B4-BE49-F238E27FC236}">
                <a16:creationId xmlns:a16="http://schemas.microsoft.com/office/drawing/2014/main" id="{7A5FD06A-6E0E-40D3-A854-732147F53476}"/>
              </a:ext>
            </a:extLst>
          </p:cNvPr>
          <p:cNvPicPr>
            <a:picLocks noChangeAspect="1"/>
          </p:cNvPicPr>
          <p:nvPr/>
        </p:nvPicPr>
        <p:blipFill>
          <a:blip r:embed="rId2"/>
          <a:stretch>
            <a:fillRect/>
          </a:stretch>
        </p:blipFill>
        <p:spPr>
          <a:xfrm>
            <a:off x="1235502" y="1579857"/>
            <a:ext cx="9720996" cy="4597106"/>
          </a:xfrm>
          <a:prstGeom prst="rect">
            <a:avLst/>
          </a:prstGeom>
        </p:spPr>
      </p:pic>
    </p:spTree>
    <p:extLst>
      <p:ext uri="{BB962C8B-B14F-4D97-AF65-F5344CB8AC3E}">
        <p14:creationId xmlns:p14="http://schemas.microsoft.com/office/powerpoint/2010/main" val="260270848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085F-323E-42A0-A2C2-334BE5A40E20}"/>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latin typeface="Georgia" panose="02040502050405020303" pitchFamily="18" charset="0"/>
            </a:endParaRPr>
          </a:p>
        </p:txBody>
      </p:sp>
      <p:pic>
        <p:nvPicPr>
          <p:cNvPr id="5" name="Picture 4">
            <a:extLst>
              <a:ext uri="{FF2B5EF4-FFF2-40B4-BE49-F238E27FC236}">
                <a16:creationId xmlns:a16="http://schemas.microsoft.com/office/drawing/2014/main" id="{DE7C34AB-D0C2-4B22-9C28-0DE7553F0007}"/>
              </a:ext>
            </a:extLst>
          </p:cNvPr>
          <p:cNvPicPr>
            <a:picLocks noChangeAspect="1"/>
          </p:cNvPicPr>
          <p:nvPr/>
        </p:nvPicPr>
        <p:blipFill>
          <a:blip r:embed="rId2"/>
          <a:stretch>
            <a:fillRect/>
          </a:stretch>
        </p:blipFill>
        <p:spPr>
          <a:xfrm>
            <a:off x="1312618" y="1454510"/>
            <a:ext cx="9533573" cy="5075895"/>
          </a:xfrm>
          <a:prstGeom prst="rect">
            <a:avLst/>
          </a:prstGeom>
        </p:spPr>
      </p:pic>
    </p:spTree>
    <p:extLst>
      <p:ext uri="{BB962C8B-B14F-4D97-AF65-F5344CB8AC3E}">
        <p14:creationId xmlns:p14="http://schemas.microsoft.com/office/powerpoint/2010/main" val="95825738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22BD4DB8-C0F9-4D46-954E-6A379DCAFB20}"/>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eaLnBrk="1" hangingPunct="1"/>
            <a:fld id="{5AE0CF7D-CB7A-45B6-BE83-78FD2AAE326B}" type="slidenum">
              <a:rPr lang="en-US" altLang="en-US" smtClean="0"/>
              <a:pPr eaLnBrk="1" hangingPunct="1"/>
              <a:t>55</a:t>
            </a:fld>
            <a:endParaRPr lang="en-US" altLang="en-US"/>
          </a:p>
        </p:txBody>
      </p:sp>
      <p:sp>
        <p:nvSpPr>
          <p:cNvPr id="15363" name="Rectangle 2">
            <a:extLst>
              <a:ext uri="{FF2B5EF4-FFF2-40B4-BE49-F238E27FC236}">
                <a16:creationId xmlns:a16="http://schemas.microsoft.com/office/drawing/2014/main" id="{1839DEA0-F3F1-4260-A43A-5488CBEA00A5}"/>
              </a:ext>
            </a:extLst>
          </p:cNvPr>
          <p:cNvSpPr>
            <a:spLocks noChangeArrowheads="1"/>
          </p:cNvSpPr>
          <p:nvPr/>
        </p:nvSpPr>
        <p:spPr bwMode="auto">
          <a:xfrm>
            <a:off x="393895" y="76200"/>
            <a:ext cx="1128228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3600" b="1" dirty="0">
                <a:latin typeface="Georgia" panose="02040502050405020303" pitchFamily="18" charset="0"/>
              </a:rPr>
              <a:t>Attribute Selection Measure: Information Gain (ID3) – Impurity Measure Entropy</a:t>
            </a:r>
          </a:p>
        </p:txBody>
      </p:sp>
      <p:sp>
        <p:nvSpPr>
          <p:cNvPr id="15364" name="Rectangle 3">
            <a:extLst>
              <a:ext uri="{FF2B5EF4-FFF2-40B4-BE49-F238E27FC236}">
                <a16:creationId xmlns:a16="http://schemas.microsoft.com/office/drawing/2014/main" id="{CF2466EE-80AE-45F0-808E-92DD81C0FE38}"/>
              </a:ext>
            </a:extLst>
          </p:cNvPr>
          <p:cNvSpPr>
            <a:spLocks noChangeArrowheads="1"/>
          </p:cNvSpPr>
          <p:nvPr/>
        </p:nvSpPr>
        <p:spPr bwMode="auto">
          <a:xfrm>
            <a:off x="717452" y="1524000"/>
            <a:ext cx="956954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dirty="0">
                <a:latin typeface="Calibri" panose="020F0502020204030204" pitchFamily="34" charset="0"/>
              </a:rPr>
              <a:t>Select the attribute with the highest information gain</a:t>
            </a: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dirty="0">
                <a:latin typeface="Calibri" panose="020F0502020204030204" pitchFamily="34" charset="0"/>
              </a:rPr>
              <a:t>Let </a:t>
            </a:r>
            <a:r>
              <a:rPr lang="en-US" altLang="en-US" sz="2400" i="1" dirty="0">
                <a:latin typeface="Calibri" panose="020F0502020204030204" pitchFamily="34" charset="0"/>
              </a:rPr>
              <a:t>p</a:t>
            </a:r>
            <a:r>
              <a:rPr lang="en-US" altLang="en-US" sz="2400" i="1" baseline="-25000" dirty="0">
                <a:latin typeface="Calibri" panose="020F0502020204030204" pitchFamily="34" charset="0"/>
              </a:rPr>
              <a:t>i</a:t>
            </a:r>
            <a:r>
              <a:rPr lang="en-US" altLang="en-US" sz="2400" dirty="0">
                <a:latin typeface="Calibri" panose="020F0502020204030204" pitchFamily="34" charset="0"/>
              </a:rPr>
              <a:t> be the probability that an arbitrary tuple in D belongs to class C</a:t>
            </a:r>
            <a:r>
              <a:rPr lang="en-US" altLang="en-US" sz="2400" baseline="-25000" dirty="0">
                <a:latin typeface="Calibri" panose="020F0502020204030204" pitchFamily="34" charset="0"/>
              </a:rPr>
              <a:t>i</a:t>
            </a:r>
            <a:r>
              <a:rPr lang="en-US" altLang="en-US" sz="2400" dirty="0">
                <a:latin typeface="Calibri" panose="020F0502020204030204" pitchFamily="34" charset="0"/>
              </a:rPr>
              <a:t>, estimated by |C</a:t>
            </a:r>
            <a:r>
              <a:rPr lang="en-US" altLang="en-US" sz="2400" i="1" baseline="-25000" dirty="0">
                <a:latin typeface="Calibri" panose="020F0502020204030204" pitchFamily="34" charset="0"/>
              </a:rPr>
              <a:t>i</a:t>
            </a:r>
            <a:r>
              <a:rPr lang="en-US" altLang="en-US" sz="2400" baseline="-25000" dirty="0">
                <a:latin typeface="Calibri" panose="020F0502020204030204" pitchFamily="34" charset="0"/>
              </a:rPr>
              <a:t>, D</a:t>
            </a:r>
            <a:r>
              <a:rPr lang="en-US" altLang="en-US" sz="2400" dirty="0">
                <a:latin typeface="Calibri" panose="020F0502020204030204" pitchFamily="34" charset="0"/>
              </a:rPr>
              <a:t>|/|D|</a:t>
            </a: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dirty="0">
                <a:solidFill>
                  <a:schemeClr val="hlink"/>
                </a:solidFill>
                <a:latin typeface="Calibri" panose="020F0502020204030204" pitchFamily="34" charset="0"/>
              </a:rPr>
              <a:t>Expected information</a:t>
            </a:r>
            <a:r>
              <a:rPr lang="en-US" altLang="en-US" sz="2400" dirty="0">
                <a:latin typeface="Calibri" panose="020F0502020204030204" pitchFamily="34" charset="0"/>
              </a:rPr>
              <a:t> (entropy) needed to classify a tuple in D:</a:t>
            </a:r>
          </a:p>
          <a:p>
            <a:pPr eaLnBrk="1" hangingPunct="1">
              <a:lnSpc>
                <a:spcPct val="110000"/>
              </a:lnSpc>
              <a:spcBef>
                <a:spcPct val="20000"/>
              </a:spcBef>
              <a:buClr>
                <a:schemeClr val="folHlink"/>
              </a:buClr>
              <a:buSzPct val="60000"/>
              <a:buFont typeface="Wingdings" panose="05000000000000000000" pitchFamily="2" charset="2"/>
              <a:buChar char="n"/>
            </a:pPr>
            <a:endParaRPr lang="en-US" altLang="en-US" sz="2400" dirty="0">
              <a:latin typeface="Calibri" panose="020F0502020204030204" pitchFamily="34" charset="0"/>
            </a:endParaRP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dirty="0">
                <a:solidFill>
                  <a:schemeClr val="hlink"/>
                </a:solidFill>
                <a:latin typeface="Calibri" panose="020F0502020204030204" pitchFamily="34" charset="0"/>
              </a:rPr>
              <a:t>Information</a:t>
            </a:r>
            <a:r>
              <a:rPr lang="en-US" altLang="en-US" sz="2400" dirty="0">
                <a:latin typeface="Calibri" panose="020F0502020204030204" pitchFamily="34" charset="0"/>
              </a:rPr>
              <a:t> needed (after using A to split D into v partitions) to classify D:</a:t>
            </a:r>
          </a:p>
          <a:p>
            <a:pPr eaLnBrk="1" hangingPunct="1">
              <a:lnSpc>
                <a:spcPct val="110000"/>
              </a:lnSpc>
              <a:spcBef>
                <a:spcPct val="20000"/>
              </a:spcBef>
              <a:buClr>
                <a:schemeClr val="folHlink"/>
              </a:buClr>
              <a:buSzPct val="60000"/>
              <a:buFont typeface="Wingdings" panose="05000000000000000000" pitchFamily="2" charset="2"/>
              <a:buChar char="n"/>
            </a:pPr>
            <a:endParaRPr lang="en-US" altLang="en-US" sz="2400" dirty="0">
              <a:latin typeface="Calibri" panose="020F0502020204030204" pitchFamily="34" charset="0"/>
            </a:endParaRP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dirty="0">
                <a:solidFill>
                  <a:schemeClr val="hlink"/>
                </a:solidFill>
                <a:latin typeface="Calibri" panose="020F0502020204030204" pitchFamily="34" charset="0"/>
              </a:rPr>
              <a:t>Information gained</a:t>
            </a:r>
            <a:r>
              <a:rPr lang="en-US" altLang="en-US" sz="2400" dirty="0">
                <a:latin typeface="Calibri" panose="020F0502020204030204" pitchFamily="34" charset="0"/>
              </a:rPr>
              <a:t> by branching on attribute A</a:t>
            </a:r>
          </a:p>
          <a:p>
            <a:pPr eaLnBrk="1" hangingPunct="1">
              <a:lnSpc>
                <a:spcPct val="110000"/>
              </a:lnSpc>
              <a:spcBef>
                <a:spcPct val="20000"/>
              </a:spcBef>
              <a:buClr>
                <a:schemeClr val="folHlink"/>
              </a:buClr>
              <a:buSzPct val="60000"/>
              <a:buFont typeface="Wingdings" panose="05000000000000000000" pitchFamily="2" charset="2"/>
              <a:buChar char="n"/>
            </a:pPr>
            <a:endParaRPr lang="en-US" altLang="en-US" sz="2400" dirty="0">
              <a:latin typeface="Calibri" panose="020F0502020204030204" pitchFamily="34" charset="0"/>
            </a:endParaRPr>
          </a:p>
        </p:txBody>
      </p:sp>
      <p:graphicFrame>
        <p:nvGraphicFramePr>
          <p:cNvPr id="15365" name="Object 4">
            <a:extLst>
              <a:ext uri="{FF2B5EF4-FFF2-40B4-BE49-F238E27FC236}">
                <a16:creationId xmlns:a16="http://schemas.microsoft.com/office/drawing/2014/main" id="{66191C8F-5C62-40DB-B7C6-E3E2262F775E}"/>
              </a:ext>
            </a:extLst>
          </p:cNvPr>
          <p:cNvGraphicFramePr>
            <a:graphicFrameLocks noChangeAspect="1"/>
          </p:cNvGraphicFramePr>
          <p:nvPr/>
        </p:nvGraphicFramePr>
        <p:xfrm>
          <a:off x="6054726" y="3200400"/>
          <a:ext cx="3317875" cy="850900"/>
        </p:xfrm>
        <a:graphic>
          <a:graphicData uri="http://schemas.openxmlformats.org/presentationml/2006/ole">
            <mc:AlternateContent xmlns:mc="http://schemas.openxmlformats.org/markup-compatibility/2006">
              <mc:Choice xmlns:v="urn:schemas-microsoft-com:vml" Requires="v">
                <p:oleObj name="Equation" r:id="rId3" imgW="1612900" imgH="431800" progId="Equation.3">
                  <p:embed/>
                </p:oleObj>
              </mc:Choice>
              <mc:Fallback>
                <p:oleObj name="Equation" r:id="rId3" imgW="1612900" imgH="431800" progId="Equation.3">
                  <p:embed/>
                  <p:pic>
                    <p:nvPicPr>
                      <p:cNvPr id="15365" name="Object 4">
                        <a:extLst>
                          <a:ext uri="{FF2B5EF4-FFF2-40B4-BE49-F238E27FC236}">
                            <a16:creationId xmlns:a16="http://schemas.microsoft.com/office/drawing/2014/main" id="{66191C8F-5C62-40DB-B7C6-E3E2262F7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726" y="3200400"/>
                        <a:ext cx="3317875"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 name="Object 5">
            <a:extLst>
              <a:ext uri="{FF2B5EF4-FFF2-40B4-BE49-F238E27FC236}">
                <a16:creationId xmlns:a16="http://schemas.microsoft.com/office/drawing/2014/main" id="{2AB26ECD-D655-4A15-B67C-3CDF0672312E}"/>
              </a:ext>
            </a:extLst>
          </p:cNvPr>
          <p:cNvGraphicFramePr>
            <a:graphicFrameLocks noChangeAspect="1"/>
          </p:cNvGraphicFramePr>
          <p:nvPr/>
        </p:nvGraphicFramePr>
        <p:xfrm>
          <a:off x="5943600" y="4343401"/>
          <a:ext cx="4495800" cy="949325"/>
        </p:xfrm>
        <a:graphic>
          <a:graphicData uri="http://schemas.openxmlformats.org/presentationml/2006/ole">
            <mc:AlternateContent xmlns:mc="http://schemas.openxmlformats.org/markup-compatibility/2006">
              <mc:Choice xmlns:v="urn:schemas-microsoft-com:vml" Requires="v">
                <p:oleObj name="Equation" r:id="rId5" imgW="1892300" imgH="457200" progId="Equation.3">
                  <p:embed/>
                </p:oleObj>
              </mc:Choice>
              <mc:Fallback>
                <p:oleObj name="Equation" r:id="rId5" imgW="1892300" imgH="457200" progId="Equation.3">
                  <p:embed/>
                  <p:pic>
                    <p:nvPicPr>
                      <p:cNvPr id="15366" name="Object 5">
                        <a:extLst>
                          <a:ext uri="{FF2B5EF4-FFF2-40B4-BE49-F238E27FC236}">
                            <a16:creationId xmlns:a16="http://schemas.microsoft.com/office/drawing/2014/main" id="{2AB26ECD-D655-4A15-B67C-3CDF067231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4343401"/>
                        <a:ext cx="449580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 name="Object 6">
            <a:extLst>
              <a:ext uri="{FF2B5EF4-FFF2-40B4-BE49-F238E27FC236}">
                <a16:creationId xmlns:a16="http://schemas.microsoft.com/office/drawing/2014/main" id="{42E5FFE1-2647-4671-BDF8-4C144C7AB9FE}"/>
              </a:ext>
            </a:extLst>
          </p:cNvPr>
          <p:cNvGraphicFramePr>
            <a:graphicFrameLocks noChangeAspect="1"/>
          </p:cNvGraphicFramePr>
          <p:nvPr/>
        </p:nvGraphicFramePr>
        <p:xfrm>
          <a:off x="5392738" y="5822951"/>
          <a:ext cx="4589462" cy="536575"/>
        </p:xfrm>
        <a:graphic>
          <a:graphicData uri="http://schemas.openxmlformats.org/presentationml/2006/ole">
            <mc:AlternateContent xmlns:mc="http://schemas.openxmlformats.org/markup-compatibility/2006">
              <mc:Choice xmlns:v="urn:schemas-microsoft-com:vml" Requires="v">
                <p:oleObj name="Equation" r:id="rId7" imgW="1790700" imgH="215900" progId="Equation.3">
                  <p:embed/>
                </p:oleObj>
              </mc:Choice>
              <mc:Fallback>
                <p:oleObj name="Equation" r:id="rId7" imgW="1790700" imgH="215900" progId="Equation.3">
                  <p:embed/>
                  <p:pic>
                    <p:nvPicPr>
                      <p:cNvPr id="15367" name="Object 6">
                        <a:extLst>
                          <a:ext uri="{FF2B5EF4-FFF2-40B4-BE49-F238E27FC236}">
                            <a16:creationId xmlns:a16="http://schemas.microsoft.com/office/drawing/2014/main" id="{42E5FFE1-2647-4671-BDF8-4C144C7AB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2738" y="5822951"/>
                        <a:ext cx="4589462"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583ACDD-8DAC-439C-808B-43F2C9566AB9}"/>
              </a:ext>
            </a:extLst>
          </p:cNvPr>
          <p:cNvSpPr>
            <a:spLocks noChangeArrowheads="1"/>
          </p:cNvSpPr>
          <p:nvPr/>
        </p:nvSpPr>
        <p:spPr bwMode="auto">
          <a:xfrm>
            <a:off x="393895" y="76200"/>
            <a:ext cx="1128228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3600" b="1" dirty="0">
                <a:latin typeface="Georgia" panose="02040502050405020303" pitchFamily="18" charset="0"/>
              </a:rPr>
              <a:t>Decision Tree Algorithm</a:t>
            </a:r>
          </a:p>
        </p:txBody>
      </p:sp>
      <p:pic>
        <p:nvPicPr>
          <p:cNvPr id="6" name="Picture 5">
            <a:extLst>
              <a:ext uri="{FF2B5EF4-FFF2-40B4-BE49-F238E27FC236}">
                <a16:creationId xmlns:a16="http://schemas.microsoft.com/office/drawing/2014/main" id="{79338911-77B1-481D-B76B-4ED460510D55}"/>
              </a:ext>
            </a:extLst>
          </p:cNvPr>
          <p:cNvPicPr>
            <a:picLocks noChangeAspect="1"/>
          </p:cNvPicPr>
          <p:nvPr/>
        </p:nvPicPr>
        <p:blipFill>
          <a:blip r:embed="rId2"/>
          <a:stretch>
            <a:fillRect/>
          </a:stretch>
        </p:blipFill>
        <p:spPr>
          <a:xfrm>
            <a:off x="717452" y="1176336"/>
            <a:ext cx="10592973" cy="5605463"/>
          </a:xfrm>
          <a:prstGeom prst="rect">
            <a:avLst/>
          </a:prstGeom>
        </p:spPr>
      </p:pic>
    </p:spTree>
    <p:extLst>
      <p:ext uri="{BB962C8B-B14F-4D97-AF65-F5344CB8AC3E}">
        <p14:creationId xmlns:p14="http://schemas.microsoft.com/office/powerpoint/2010/main" val="181455430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A3BC5A08-F05D-49F4-BCBD-64C1BDEEC054}"/>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eaLnBrk="1" hangingPunct="1"/>
            <a:fld id="{5C6FFF24-4399-4C44-87B9-DC66845E6692}" type="slidenum">
              <a:rPr lang="en-US" altLang="en-US" smtClean="0"/>
              <a:pPr eaLnBrk="1" hangingPunct="1"/>
              <a:t>57</a:t>
            </a:fld>
            <a:endParaRPr lang="en-US" altLang="en-US"/>
          </a:p>
        </p:txBody>
      </p:sp>
      <p:sp>
        <p:nvSpPr>
          <p:cNvPr id="13315" name="Rectangle 1026">
            <a:extLst>
              <a:ext uri="{FF2B5EF4-FFF2-40B4-BE49-F238E27FC236}">
                <a16:creationId xmlns:a16="http://schemas.microsoft.com/office/drawing/2014/main" id="{7A28224B-888E-4AB4-A0AC-77B1B8BD25CF}"/>
              </a:ext>
            </a:extLst>
          </p:cNvPr>
          <p:cNvSpPr>
            <a:spLocks noGrp="1" noChangeArrowheads="1"/>
          </p:cNvSpPr>
          <p:nvPr>
            <p:ph type="title"/>
          </p:nvPr>
        </p:nvSpPr>
        <p:spPr>
          <a:xfrm>
            <a:off x="1524000" y="304800"/>
            <a:ext cx="9144000" cy="609600"/>
          </a:xfrm>
        </p:spPr>
        <p:txBody>
          <a:bodyPr>
            <a:normAutofit fontScale="90000"/>
          </a:bodyPr>
          <a:lstStyle/>
          <a:p>
            <a:pPr eaLnBrk="1" hangingPunct="1"/>
            <a:r>
              <a:rPr lang="en-US" altLang="en-US" dirty="0"/>
              <a:t>Algorithm for Decision Tree Induction</a:t>
            </a:r>
          </a:p>
        </p:txBody>
      </p:sp>
      <p:sp>
        <p:nvSpPr>
          <p:cNvPr id="13316" name="Rectangle 1027">
            <a:extLst>
              <a:ext uri="{FF2B5EF4-FFF2-40B4-BE49-F238E27FC236}">
                <a16:creationId xmlns:a16="http://schemas.microsoft.com/office/drawing/2014/main" id="{12BACFB8-7CBF-46D9-97E9-55CE7A9828AB}"/>
              </a:ext>
            </a:extLst>
          </p:cNvPr>
          <p:cNvSpPr>
            <a:spLocks noGrp="1" noChangeArrowheads="1"/>
          </p:cNvSpPr>
          <p:nvPr>
            <p:ph type="body" idx="1"/>
          </p:nvPr>
        </p:nvSpPr>
        <p:spPr>
          <a:xfrm>
            <a:off x="717452" y="1219200"/>
            <a:ext cx="10888394" cy="5562600"/>
          </a:xfrm>
        </p:spPr>
        <p:txBody>
          <a:bodyPr>
            <a:normAutofit fontScale="85000" lnSpcReduction="20000"/>
          </a:bodyPr>
          <a:lstStyle/>
          <a:p>
            <a:pPr eaLnBrk="1" hangingPunct="1">
              <a:lnSpc>
                <a:spcPct val="150000"/>
              </a:lnSpc>
              <a:spcBef>
                <a:spcPct val="0"/>
              </a:spcBef>
            </a:pPr>
            <a:r>
              <a:rPr lang="en-US" altLang="en-US" sz="2400" dirty="0">
                <a:latin typeface="Georgia" panose="02040502050405020303" pitchFamily="18" charset="0"/>
              </a:rPr>
              <a:t>Basic algorithm (a greedy algorithm)</a:t>
            </a:r>
          </a:p>
          <a:p>
            <a:pPr lvl="1" eaLnBrk="1" hangingPunct="1">
              <a:lnSpc>
                <a:spcPct val="150000"/>
              </a:lnSpc>
              <a:spcBef>
                <a:spcPct val="0"/>
              </a:spcBef>
            </a:pPr>
            <a:r>
              <a:rPr lang="en-US" altLang="en-US" sz="2400" dirty="0">
                <a:latin typeface="Georgia" panose="02040502050405020303" pitchFamily="18" charset="0"/>
              </a:rPr>
              <a:t>Tree is constructed in a </a:t>
            </a:r>
            <a:r>
              <a:rPr lang="en-US" altLang="en-US" sz="2400" dirty="0">
                <a:solidFill>
                  <a:schemeClr val="hlink"/>
                </a:solidFill>
                <a:latin typeface="Georgia" panose="02040502050405020303" pitchFamily="18" charset="0"/>
              </a:rPr>
              <a:t>top-down recursive divide-and-conquer manner</a:t>
            </a:r>
          </a:p>
          <a:p>
            <a:pPr lvl="1" eaLnBrk="1" hangingPunct="1">
              <a:lnSpc>
                <a:spcPct val="150000"/>
              </a:lnSpc>
              <a:spcBef>
                <a:spcPct val="0"/>
              </a:spcBef>
            </a:pPr>
            <a:r>
              <a:rPr lang="en-US" altLang="en-US" sz="2400" dirty="0">
                <a:latin typeface="Georgia" panose="02040502050405020303" pitchFamily="18" charset="0"/>
              </a:rPr>
              <a:t>At start, all the training examples are at the root</a:t>
            </a:r>
          </a:p>
          <a:p>
            <a:pPr lvl="1" eaLnBrk="1" hangingPunct="1">
              <a:lnSpc>
                <a:spcPct val="150000"/>
              </a:lnSpc>
              <a:spcBef>
                <a:spcPct val="0"/>
              </a:spcBef>
            </a:pPr>
            <a:r>
              <a:rPr lang="en-US" altLang="en-US" sz="2400" dirty="0">
                <a:latin typeface="Georgia" panose="02040502050405020303" pitchFamily="18" charset="0"/>
              </a:rPr>
              <a:t>Attributes are categorical (if continuous-valued, they are discretized in advance)</a:t>
            </a:r>
          </a:p>
          <a:p>
            <a:pPr lvl="1" eaLnBrk="1" hangingPunct="1">
              <a:lnSpc>
                <a:spcPct val="150000"/>
              </a:lnSpc>
              <a:spcBef>
                <a:spcPct val="0"/>
              </a:spcBef>
            </a:pPr>
            <a:r>
              <a:rPr lang="en-US" altLang="en-US" sz="2400" dirty="0">
                <a:latin typeface="Georgia" panose="02040502050405020303" pitchFamily="18" charset="0"/>
              </a:rPr>
              <a:t>Examples are partitioned recursively based on selected attributes</a:t>
            </a:r>
          </a:p>
          <a:p>
            <a:pPr lvl="1" eaLnBrk="1" hangingPunct="1">
              <a:lnSpc>
                <a:spcPct val="150000"/>
              </a:lnSpc>
              <a:spcBef>
                <a:spcPct val="0"/>
              </a:spcBef>
            </a:pPr>
            <a:r>
              <a:rPr lang="en-US" altLang="en-US" sz="2400" dirty="0">
                <a:latin typeface="Georgia" panose="02040502050405020303" pitchFamily="18" charset="0"/>
              </a:rPr>
              <a:t>Test attributes are selected on the basis of a heuristic or statistical measure (e.g., </a:t>
            </a:r>
            <a:r>
              <a:rPr lang="en-US" altLang="en-US" sz="2400" dirty="0">
                <a:solidFill>
                  <a:schemeClr val="hlink"/>
                </a:solidFill>
                <a:latin typeface="Georgia" panose="02040502050405020303" pitchFamily="18" charset="0"/>
              </a:rPr>
              <a:t>information gain</a:t>
            </a:r>
            <a:r>
              <a:rPr lang="en-US" altLang="en-US" sz="2400" dirty="0">
                <a:latin typeface="Georgia" panose="02040502050405020303" pitchFamily="18" charset="0"/>
              </a:rPr>
              <a:t>)</a:t>
            </a:r>
          </a:p>
          <a:p>
            <a:pPr marL="457200" lvl="1" indent="0" eaLnBrk="1" hangingPunct="1">
              <a:lnSpc>
                <a:spcPct val="150000"/>
              </a:lnSpc>
              <a:spcBef>
                <a:spcPct val="0"/>
              </a:spcBef>
              <a:buNone/>
            </a:pPr>
            <a:endParaRPr lang="en-US" altLang="en-US" sz="2400" dirty="0">
              <a:latin typeface="Georgia" panose="02040502050405020303" pitchFamily="18" charset="0"/>
            </a:endParaRPr>
          </a:p>
          <a:p>
            <a:pPr eaLnBrk="1" hangingPunct="1">
              <a:lnSpc>
                <a:spcPct val="150000"/>
              </a:lnSpc>
              <a:spcBef>
                <a:spcPct val="0"/>
              </a:spcBef>
            </a:pPr>
            <a:r>
              <a:rPr lang="en-US" altLang="en-US" sz="2400" dirty="0">
                <a:latin typeface="Georgia" panose="02040502050405020303" pitchFamily="18" charset="0"/>
              </a:rPr>
              <a:t>Conditions for stopping partitioning</a:t>
            </a:r>
          </a:p>
          <a:p>
            <a:pPr lvl="1" eaLnBrk="1" hangingPunct="1">
              <a:lnSpc>
                <a:spcPct val="150000"/>
              </a:lnSpc>
              <a:spcBef>
                <a:spcPct val="0"/>
              </a:spcBef>
            </a:pPr>
            <a:r>
              <a:rPr lang="en-US" altLang="en-US" sz="2400" dirty="0">
                <a:latin typeface="Georgia" panose="02040502050405020303" pitchFamily="18" charset="0"/>
              </a:rPr>
              <a:t>All samples for a given node belong to the same class</a:t>
            </a:r>
          </a:p>
          <a:p>
            <a:pPr lvl="1" eaLnBrk="1" hangingPunct="1">
              <a:lnSpc>
                <a:spcPct val="150000"/>
              </a:lnSpc>
              <a:spcBef>
                <a:spcPct val="0"/>
              </a:spcBef>
            </a:pPr>
            <a:r>
              <a:rPr lang="en-US" altLang="en-US" sz="2400" dirty="0">
                <a:latin typeface="Georgia" panose="02040502050405020303" pitchFamily="18" charset="0"/>
              </a:rPr>
              <a:t>There are no remaining attributes for further partitioning – </a:t>
            </a:r>
            <a:r>
              <a:rPr lang="en-US" altLang="en-US" sz="2400" dirty="0">
                <a:solidFill>
                  <a:schemeClr val="hlink"/>
                </a:solidFill>
                <a:latin typeface="Georgia" panose="02040502050405020303" pitchFamily="18" charset="0"/>
              </a:rPr>
              <a:t>majority voting</a:t>
            </a:r>
            <a:r>
              <a:rPr lang="en-US" altLang="en-US" sz="2400" dirty="0">
                <a:latin typeface="Georgia" panose="02040502050405020303" pitchFamily="18" charset="0"/>
              </a:rPr>
              <a:t> is employed for classifying the leaf</a:t>
            </a:r>
          </a:p>
          <a:p>
            <a:pPr lvl="1" eaLnBrk="1" hangingPunct="1">
              <a:lnSpc>
                <a:spcPct val="150000"/>
              </a:lnSpc>
              <a:spcBef>
                <a:spcPct val="0"/>
              </a:spcBef>
            </a:pPr>
            <a:r>
              <a:rPr lang="en-US" altLang="en-US" sz="2400" dirty="0">
                <a:latin typeface="Georgia" panose="02040502050405020303" pitchFamily="18" charset="0"/>
              </a:rPr>
              <a:t>There are no samples left</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313F4-06A2-4D4E-B7BB-68F6391C4240}"/>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5D274BC5-161F-494D-AC6D-F205DB14823F}"/>
              </a:ext>
            </a:extLst>
          </p:cNvPr>
          <p:cNvPicPr>
            <a:picLocks noChangeAspect="1"/>
          </p:cNvPicPr>
          <p:nvPr/>
        </p:nvPicPr>
        <p:blipFill>
          <a:blip r:embed="rId2"/>
          <a:stretch>
            <a:fillRect/>
          </a:stretch>
        </p:blipFill>
        <p:spPr>
          <a:xfrm>
            <a:off x="647114" y="1747098"/>
            <a:ext cx="10930597" cy="4508392"/>
          </a:xfrm>
          <a:prstGeom prst="rect">
            <a:avLst/>
          </a:prstGeom>
        </p:spPr>
      </p:pic>
    </p:spTree>
    <p:extLst>
      <p:ext uri="{BB962C8B-B14F-4D97-AF65-F5344CB8AC3E}">
        <p14:creationId xmlns:p14="http://schemas.microsoft.com/office/powerpoint/2010/main" val="409984291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14FEF-D74D-4FAC-A320-645D1AB46168}"/>
              </a:ext>
            </a:extLst>
          </p:cNvPr>
          <p:cNvSpPr>
            <a:spLocks noGrp="1"/>
          </p:cNvSpPr>
          <p:nvPr>
            <p:ph type="title"/>
          </p:nvPr>
        </p:nvSpPr>
        <p:spPr/>
        <p:txBody>
          <a:bodyPr/>
          <a:lstStyle/>
          <a:p>
            <a:pPr algn="ctr"/>
            <a:r>
              <a:rPr lang="en-US" dirty="0">
                <a:latin typeface="Georgia" panose="02040502050405020303" pitchFamily="18" charset="0"/>
              </a:rPr>
              <a:t>Process </a:t>
            </a:r>
            <a:endParaRPr lang="en-IN" dirty="0"/>
          </a:p>
        </p:txBody>
      </p:sp>
      <p:pic>
        <p:nvPicPr>
          <p:cNvPr id="5" name="Picture 4">
            <a:extLst>
              <a:ext uri="{FF2B5EF4-FFF2-40B4-BE49-F238E27FC236}">
                <a16:creationId xmlns:a16="http://schemas.microsoft.com/office/drawing/2014/main" id="{2D713F81-9049-456D-BD74-38A83F455F82}"/>
              </a:ext>
            </a:extLst>
          </p:cNvPr>
          <p:cNvPicPr>
            <a:picLocks noChangeAspect="1"/>
          </p:cNvPicPr>
          <p:nvPr/>
        </p:nvPicPr>
        <p:blipFill>
          <a:blip r:embed="rId2"/>
          <a:stretch>
            <a:fillRect/>
          </a:stretch>
        </p:blipFill>
        <p:spPr>
          <a:xfrm>
            <a:off x="1164247" y="1740171"/>
            <a:ext cx="10033636" cy="4587624"/>
          </a:xfrm>
          <a:prstGeom prst="rect">
            <a:avLst/>
          </a:prstGeom>
        </p:spPr>
      </p:pic>
    </p:spTree>
    <p:extLst>
      <p:ext uri="{BB962C8B-B14F-4D97-AF65-F5344CB8AC3E}">
        <p14:creationId xmlns:p14="http://schemas.microsoft.com/office/powerpoint/2010/main" val="153717959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upervised approach to Machine Learning"/>
          <p:cNvSpPr txBox="1">
            <a:spLocks noGrp="1"/>
          </p:cNvSpPr>
          <p:nvPr>
            <p:ph type="title"/>
          </p:nvPr>
        </p:nvSpPr>
        <p:spPr>
          <a:prstGeom prst="rect">
            <a:avLst/>
          </a:prstGeom>
        </p:spPr>
        <p:txBody>
          <a:bodyPr>
            <a:normAutofit/>
          </a:bodyPr>
          <a:lstStyle>
            <a:lvl1pPr algn="ctr">
              <a:defRPr sz="3900">
                <a:solidFill>
                  <a:srgbClr val="0433FF"/>
                </a:solidFill>
              </a:defRPr>
            </a:lvl1pPr>
          </a:lstStyle>
          <a:p>
            <a:r>
              <a:rPr sz="3200" b="1" dirty="0">
                <a:solidFill>
                  <a:srgbClr val="000000"/>
                </a:solidFill>
                <a:latin typeface="Georgia" panose="02040502050405020303" pitchFamily="18" charset="0"/>
              </a:rPr>
              <a:t>Supervised approach to Machine Learning</a:t>
            </a:r>
          </a:p>
        </p:txBody>
      </p:sp>
      <p:pic>
        <p:nvPicPr>
          <p:cNvPr id="128" name="Screenshot 2019-11-18 at 12.54.51 PM.png" descr="Screenshot 2019-11-18 at 12.54.51 PM.png"/>
          <p:cNvPicPr>
            <a:picLocks noChangeAspect="1"/>
          </p:cNvPicPr>
          <p:nvPr/>
        </p:nvPicPr>
        <p:blipFill>
          <a:blip r:embed="rId2"/>
          <a:stretch>
            <a:fillRect/>
          </a:stretch>
        </p:blipFill>
        <p:spPr>
          <a:xfrm>
            <a:off x="2363372" y="1690687"/>
            <a:ext cx="6159623" cy="4695364"/>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C86A-04D5-49A8-8649-062E55CA03CE}"/>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BD0A0D8E-8AEE-4C6B-ACBF-82D3326D0C89}"/>
              </a:ext>
            </a:extLst>
          </p:cNvPr>
          <p:cNvPicPr>
            <a:picLocks noChangeAspect="1"/>
          </p:cNvPicPr>
          <p:nvPr/>
        </p:nvPicPr>
        <p:blipFill>
          <a:blip r:embed="rId2"/>
          <a:stretch>
            <a:fillRect/>
          </a:stretch>
        </p:blipFill>
        <p:spPr>
          <a:xfrm>
            <a:off x="1376876" y="1375457"/>
            <a:ext cx="9976924" cy="4532973"/>
          </a:xfrm>
          <a:prstGeom prst="rect">
            <a:avLst/>
          </a:prstGeom>
        </p:spPr>
      </p:pic>
    </p:spTree>
    <p:extLst>
      <p:ext uri="{BB962C8B-B14F-4D97-AF65-F5344CB8AC3E}">
        <p14:creationId xmlns:p14="http://schemas.microsoft.com/office/powerpoint/2010/main" val="187175283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275E-36AE-46A8-9938-43E975D9A628}"/>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8D6A089D-FC72-4C71-8C59-28A3BF4DED53}"/>
              </a:ext>
            </a:extLst>
          </p:cNvPr>
          <p:cNvPicPr>
            <a:picLocks noChangeAspect="1"/>
          </p:cNvPicPr>
          <p:nvPr/>
        </p:nvPicPr>
        <p:blipFill>
          <a:blip r:embed="rId2"/>
          <a:stretch>
            <a:fillRect/>
          </a:stretch>
        </p:blipFill>
        <p:spPr>
          <a:xfrm>
            <a:off x="1433072" y="1825625"/>
            <a:ext cx="9638202" cy="4429896"/>
          </a:xfrm>
          <a:prstGeom prst="rect">
            <a:avLst/>
          </a:prstGeom>
        </p:spPr>
      </p:pic>
    </p:spTree>
    <p:extLst>
      <p:ext uri="{BB962C8B-B14F-4D97-AF65-F5344CB8AC3E}">
        <p14:creationId xmlns:p14="http://schemas.microsoft.com/office/powerpoint/2010/main" val="329792460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553E-6864-4A70-84F9-F361634C36EA}"/>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874E533A-7FD4-4CFE-8FD7-0F0D0E979284}"/>
              </a:ext>
            </a:extLst>
          </p:cNvPr>
          <p:cNvPicPr>
            <a:picLocks noChangeAspect="1"/>
          </p:cNvPicPr>
          <p:nvPr/>
        </p:nvPicPr>
        <p:blipFill>
          <a:blip r:embed="rId2"/>
          <a:stretch>
            <a:fillRect/>
          </a:stretch>
        </p:blipFill>
        <p:spPr>
          <a:xfrm>
            <a:off x="1009724" y="1571478"/>
            <a:ext cx="10230362" cy="5003495"/>
          </a:xfrm>
          <a:prstGeom prst="rect">
            <a:avLst/>
          </a:prstGeom>
        </p:spPr>
      </p:pic>
    </p:spTree>
    <p:extLst>
      <p:ext uri="{BB962C8B-B14F-4D97-AF65-F5344CB8AC3E}">
        <p14:creationId xmlns:p14="http://schemas.microsoft.com/office/powerpoint/2010/main" val="4718248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9735-2AA0-4A87-875D-734B094731EA}"/>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D386B6AA-468B-47A8-9B2F-DD9D5E6E80E7}"/>
              </a:ext>
            </a:extLst>
          </p:cNvPr>
          <p:cNvPicPr>
            <a:picLocks noChangeAspect="1"/>
          </p:cNvPicPr>
          <p:nvPr/>
        </p:nvPicPr>
        <p:blipFill>
          <a:blip r:embed="rId2"/>
          <a:stretch>
            <a:fillRect/>
          </a:stretch>
        </p:blipFill>
        <p:spPr>
          <a:xfrm>
            <a:off x="955394" y="1616755"/>
            <a:ext cx="10281212" cy="4876120"/>
          </a:xfrm>
          <a:prstGeom prst="rect">
            <a:avLst/>
          </a:prstGeom>
        </p:spPr>
      </p:pic>
    </p:spTree>
    <p:extLst>
      <p:ext uri="{BB962C8B-B14F-4D97-AF65-F5344CB8AC3E}">
        <p14:creationId xmlns:p14="http://schemas.microsoft.com/office/powerpoint/2010/main" val="274784477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4734-0832-40C9-BC11-EBBDD3399F85}"/>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3BC1A311-6658-4B77-8168-1E5A64921E81}"/>
              </a:ext>
            </a:extLst>
          </p:cNvPr>
          <p:cNvPicPr>
            <a:picLocks noChangeAspect="1"/>
          </p:cNvPicPr>
          <p:nvPr/>
        </p:nvPicPr>
        <p:blipFill>
          <a:blip r:embed="rId2"/>
          <a:stretch>
            <a:fillRect/>
          </a:stretch>
        </p:blipFill>
        <p:spPr>
          <a:xfrm>
            <a:off x="1117941" y="1566056"/>
            <a:ext cx="10023671" cy="4681554"/>
          </a:xfrm>
          <a:prstGeom prst="rect">
            <a:avLst/>
          </a:prstGeom>
        </p:spPr>
      </p:pic>
    </p:spTree>
    <p:extLst>
      <p:ext uri="{BB962C8B-B14F-4D97-AF65-F5344CB8AC3E}">
        <p14:creationId xmlns:p14="http://schemas.microsoft.com/office/powerpoint/2010/main" val="210566182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D18A7-E47E-47DD-A9E2-B7C86D733262}"/>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D5440ACC-4112-41D5-B4C1-7F308B21941F}"/>
              </a:ext>
            </a:extLst>
          </p:cNvPr>
          <p:cNvPicPr>
            <a:picLocks noChangeAspect="1"/>
          </p:cNvPicPr>
          <p:nvPr/>
        </p:nvPicPr>
        <p:blipFill>
          <a:blip r:embed="rId2"/>
          <a:stretch>
            <a:fillRect/>
          </a:stretch>
        </p:blipFill>
        <p:spPr>
          <a:xfrm>
            <a:off x="1337164" y="1825625"/>
            <a:ext cx="8805642" cy="4483237"/>
          </a:xfrm>
          <a:prstGeom prst="rect">
            <a:avLst/>
          </a:prstGeom>
        </p:spPr>
      </p:pic>
    </p:spTree>
    <p:extLst>
      <p:ext uri="{BB962C8B-B14F-4D97-AF65-F5344CB8AC3E}">
        <p14:creationId xmlns:p14="http://schemas.microsoft.com/office/powerpoint/2010/main" val="203367860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CE81-A317-45D0-BE4F-51BA44C971B4}"/>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76F46FB5-91D0-4725-8416-EE6EE3F45532}"/>
              </a:ext>
            </a:extLst>
          </p:cNvPr>
          <p:cNvPicPr>
            <a:picLocks noChangeAspect="1"/>
          </p:cNvPicPr>
          <p:nvPr/>
        </p:nvPicPr>
        <p:blipFill>
          <a:blip r:embed="rId2"/>
          <a:stretch>
            <a:fillRect/>
          </a:stretch>
        </p:blipFill>
        <p:spPr>
          <a:xfrm>
            <a:off x="1336504" y="1616833"/>
            <a:ext cx="9819176" cy="4932638"/>
          </a:xfrm>
          <a:prstGeom prst="rect">
            <a:avLst/>
          </a:prstGeom>
        </p:spPr>
      </p:pic>
    </p:spTree>
    <p:extLst>
      <p:ext uri="{BB962C8B-B14F-4D97-AF65-F5344CB8AC3E}">
        <p14:creationId xmlns:p14="http://schemas.microsoft.com/office/powerpoint/2010/main" val="120862738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3D46-7B5F-4E30-9C1A-BDE423A32B60}"/>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10B3E1FB-B4BB-46DE-9D04-697F92B34D6E}"/>
              </a:ext>
            </a:extLst>
          </p:cNvPr>
          <p:cNvPicPr>
            <a:picLocks noChangeAspect="1"/>
          </p:cNvPicPr>
          <p:nvPr/>
        </p:nvPicPr>
        <p:blipFill>
          <a:blip r:embed="rId2"/>
          <a:stretch>
            <a:fillRect/>
          </a:stretch>
        </p:blipFill>
        <p:spPr>
          <a:xfrm>
            <a:off x="559997" y="1328763"/>
            <a:ext cx="10117381" cy="5314512"/>
          </a:xfrm>
          <a:prstGeom prst="rect">
            <a:avLst/>
          </a:prstGeom>
        </p:spPr>
      </p:pic>
    </p:spTree>
    <p:extLst>
      <p:ext uri="{BB962C8B-B14F-4D97-AF65-F5344CB8AC3E}">
        <p14:creationId xmlns:p14="http://schemas.microsoft.com/office/powerpoint/2010/main" val="345056495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29E12-107E-40DF-8FF0-03464A15FB2F}"/>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A8B67537-8E3A-4731-B044-3B8F5B0E6E38}"/>
              </a:ext>
            </a:extLst>
          </p:cNvPr>
          <p:cNvPicPr>
            <a:picLocks noChangeAspect="1"/>
          </p:cNvPicPr>
          <p:nvPr/>
        </p:nvPicPr>
        <p:blipFill>
          <a:blip r:embed="rId2"/>
          <a:stretch>
            <a:fillRect/>
          </a:stretch>
        </p:blipFill>
        <p:spPr>
          <a:xfrm>
            <a:off x="1455493" y="1897086"/>
            <a:ext cx="7688507" cy="3725847"/>
          </a:xfrm>
          <a:prstGeom prst="rect">
            <a:avLst/>
          </a:prstGeom>
        </p:spPr>
      </p:pic>
    </p:spTree>
    <p:extLst>
      <p:ext uri="{BB962C8B-B14F-4D97-AF65-F5344CB8AC3E}">
        <p14:creationId xmlns:p14="http://schemas.microsoft.com/office/powerpoint/2010/main" val="105972534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2258-49DD-4A8D-9CA8-5D7B24D8E76B}"/>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E337547E-3B36-4EB8-A85F-3A44F3683ECD}"/>
              </a:ext>
            </a:extLst>
          </p:cNvPr>
          <p:cNvPicPr>
            <a:picLocks noChangeAspect="1"/>
          </p:cNvPicPr>
          <p:nvPr/>
        </p:nvPicPr>
        <p:blipFill>
          <a:blip r:embed="rId2"/>
          <a:stretch>
            <a:fillRect/>
          </a:stretch>
        </p:blipFill>
        <p:spPr>
          <a:xfrm>
            <a:off x="587325" y="1420617"/>
            <a:ext cx="10515599" cy="5304745"/>
          </a:xfrm>
          <a:prstGeom prst="rect">
            <a:avLst/>
          </a:prstGeom>
        </p:spPr>
      </p:pic>
    </p:spTree>
    <p:extLst>
      <p:ext uri="{BB962C8B-B14F-4D97-AF65-F5344CB8AC3E}">
        <p14:creationId xmlns:p14="http://schemas.microsoft.com/office/powerpoint/2010/main" val="31560659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2"/>
          <p:cNvSpPr txBox="1">
            <a:spLocks noGrp="1"/>
          </p:cNvSpPr>
          <p:nvPr>
            <p:ph type="title"/>
          </p:nvPr>
        </p:nvSpPr>
        <p:spPr>
          <a:xfrm>
            <a:off x="1752600" y="2362200"/>
            <a:ext cx="8763000" cy="838200"/>
          </a:xfrm>
          <a:prstGeom prst="rect">
            <a:avLst/>
          </a:prstGeom>
        </p:spPr>
        <p:txBody>
          <a:bodyPr/>
          <a:lstStyle>
            <a:lvl1pPr algn="ctr" defTabSz="457200">
              <a:lnSpc>
                <a:spcPct val="100000"/>
              </a:lnSpc>
              <a:defRPr sz="4000">
                <a:solidFill>
                  <a:srgbClr val="9A1D00"/>
                </a:solidFill>
                <a:latin typeface="+mn-lt"/>
                <a:ea typeface="+mn-ea"/>
                <a:cs typeface="+mn-cs"/>
                <a:sym typeface="Helvetica"/>
              </a:defRPr>
            </a:lvl1pPr>
          </a:lstStyle>
          <a:p>
            <a:r>
              <a:t>Classification: Decision Trees</a:t>
            </a:r>
          </a:p>
        </p:txBody>
      </p:sp>
      <p:grpSp>
        <p:nvGrpSpPr>
          <p:cNvPr id="133" name="Group 7"/>
          <p:cNvGrpSpPr/>
          <p:nvPr/>
        </p:nvGrpSpPr>
        <p:grpSpPr>
          <a:xfrm>
            <a:off x="1828800" y="1447800"/>
            <a:ext cx="8534400" cy="152401"/>
            <a:chOff x="0" y="0"/>
            <a:chExt cx="8534400" cy="152399"/>
          </a:xfrm>
        </p:grpSpPr>
        <p:sp>
          <p:nvSpPr>
            <p:cNvPr id="131" name="Rectangle 8"/>
            <p:cNvSpPr/>
            <p:nvPr/>
          </p:nvSpPr>
          <p:spPr>
            <a:xfrm>
              <a:off x="0" y="0"/>
              <a:ext cx="8534400" cy="74971"/>
            </a:xfrm>
            <a:prstGeom prst="rect">
              <a:avLst/>
            </a:prstGeom>
            <a:gradFill flip="none" rotWithShape="1">
              <a:gsLst>
                <a:gs pos="0">
                  <a:srgbClr val="0E9BBA"/>
                </a:gs>
                <a:gs pos="50000">
                  <a:srgbClr val="12C2E9"/>
                </a:gs>
                <a:gs pos="100000">
                  <a:srgbClr val="0E9BBA"/>
                </a:gs>
              </a:gsLst>
              <a:lin ang="5400000" scaled="0"/>
            </a:gradFill>
            <a:ln w="12700" cap="flat">
              <a:noFill/>
              <a:miter lim="400000"/>
            </a:ln>
            <a:effectLst/>
          </p:spPr>
          <p:txBody>
            <a:bodyPr wrap="square" lIns="45719" tIns="45719" rIns="45719" bIns="45719" numCol="1" anchor="ctr">
              <a:noAutofit/>
            </a:bodyPr>
            <a:lstStyle/>
            <a:p>
              <a:endParaRPr/>
            </a:p>
          </p:txBody>
        </p:sp>
        <p:sp>
          <p:nvSpPr>
            <p:cNvPr id="132" name="Rectangle 9"/>
            <p:cNvSpPr/>
            <p:nvPr/>
          </p:nvSpPr>
          <p:spPr>
            <a:xfrm>
              <a:off x="0" y="114300"/>
              <a:ext cx="8534400" cy="38100"/>
            </a:xfrm>
            <a:prstGeom prst="rect">
              <a:avLst/>
            </a:prstGeom>
            <a:gradFill flip="none" rotWithShape="1">
              <a:gsLst>
                <a:gs pos="0">
                  <a:srgbClr val="B200B2"/>
                </a:gs>
                <a:gs pos="50000">
                  <a:srgbClr val="FF00FF"/>
                </a:gs>
                <a:gs pos="100000">
                  <a:srgbClr val="B200B2"/>
                </a:gs>
              </a:gsLst>
              <a:lin ang="0" scaled="0"/>
            </a:gra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EE3A-7A7A-4EE8-83F4-B2F7F3BC186F}"/>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D722B4DA-053B-4833-B8DF-28AFC9F5DF01}"/>
              </a:ext>
            </a:extLst>
          </p:cNvPr>
          <p:cNvPicPr>
            <a:picLocks noChangeAspect="1"/>
          </p:cNvPicPr>
          <p:nvPr/>
        </p:nvPicPr>
        <p:blipFill>
          <a:blip r:embed="rId2"/>
          <a:stretch>
            <a:fillRect/>
          </a:stretch>
        </p:blipFill>
        <p:spPr>
          <a:xfrm>
            <a:off x="716279" y="1198318"/>
            <a:ext cx="10003301" cy="5001651"/>
          </a:xfrm>
          <a:prstGeom prst="rect">
            <a:avLst/>
          </a:prstGeom>
        </p:spPr>
      </p:pic>
    </p:spTree>
    <p:extLst>
      <p:ext uri="{BB962C8B-B14F-4D97-AF65-F5344CB8AC3E}">
        <p14:creationId xmlns:p14="http://schemas.microsoft.com/office/powerpoint/2010/main" val="231673100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4FF7-F686-4704-BBC3-87F854F60C67}"/>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AC8C6973-2091-46A8-AE33-CC9DF20A0112}"/>
              </a:ext>
            </a:extLst>
          </p:cNvPr>
          <p:cNvPicPr>
            <a:picLocks noChangeAspect="1"/>
          </p:cNvPicPr>
          <p:nvPr/>
        </p:nvPicPr>
        <p:blipFill>
          <a:blip r:embed="rId2"/>
          <a:stretch>
            <a:fillRect/>
          </a:stretch>
        </p:blipFill>
        <p:spPr>
          <a:xfrm>
            <a:off x="1043647" y="1690688"/>
            <a:ext cx="9704070" cy="4062340"/>
          </a:xfrm>
          <a:prstGeom prst="rect">
            <a:avLst/>
          </a:prstGeom>
        </p:spPr>
      </p:pic>
    </p:spTree>
    <p:extLst>
      <p:ext uri="{BB962C8B-B14F-4D97-AF65-F5344CB8AC3E}">
        <p14:creationId xmlns:p14="http://schemas.microsoft.com/office/powerpoint/2010/main" val="334269631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E35E-FBFB-45DA-8AE3-5B3E7129F179}"/>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50981000-882D-46C2-9012-0DA512FDAF0A}"/>
              </a:ext>
            </a:extLst>
          </p:cNvPr>
          <p:cNvPicPr>
            <a:picLocks noChangeAspect="1"/>
          </p:cNvPicPr>
          <p:nvPr/>
        </p:nvPicPr>
        <p:blipFill>
          <a:blip r:embed="rId2"/>
          <a:stretch>
            <a:fillRect/>
          </a:stretch>
        </p:blipFill>
        <p:spPr>
          <a:xfrm>
            <a:off x="838200" y="1690688"/>
            <a:ext cx="8854440" cy="4802187"/>
          </a:xfrm>
          <a:prstGeom prst="rect">
            <a:avLst/>
          </a:prstGeom>
        </p:spPr>
      </p:pic>
    </p:spTree>
    <p:extLst>
      <p:ext uri="{BB962C8B-B14F-4D97-AF65-F5344CB8AC3E}">
        <p14:creationId xmlns:p14="http://schemas.microsoft.com/office/powerpoint/2010/main" val="215953548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606A-2C63-44ED-9E99-C92DB81AA668}"/>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69DCD86D-2A38-4039-92C5-DEDA358A09A3}"/>
              </a:ext>
            </a:extLst>
          </p:cNvPr>
          <p:cNvPicPr>
            <a:picLocks noChangeAspect="1"/>
          </p:cNvPicPr>
          <p:nvPr/>
        </p:nvPicPr>
        <p:blipFill>
          <a:blip r:embed="rId2"/>
          <a:stretch>
            <a:fillRect/>
          </a:stretch>
        </p:blipFill>
        <p:spPr>
          <a:xfrm>
            <a:off x="438149" y="1454834"/>
            <a:ext cx="9760927" cy="5258412"/>
          </a:xfrm>
          <a:prstGeom prst="rect">
            <a:avLst/>
          </a:prstGeom>
        </p:spPr>
      </p:pic>
    </p:spTree>
    <p:extLst>
      <p:ext uri="{BB962C8B-B14F-4D97-AF65-F5344CB8AC3E}">
        <p14:creationId xmlns:p14="http://schemas.microsoft.com/office/powerpoint/2010/main" val="371168384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5442-D70E-4602-A047-01980DF91F13}"/>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57214231-43C3-4145-B49B-814F6C016AEE}"/>
              </a:ext>
            </a:extLst>
          </p:cNvPr>
          <p:cNvPicPr>
            <a:picLocks noChangeAspect="1"/>
          </p:cNvPicPr>
          <p:nvPr/>
        </p:nvPicPr>
        <p:blipFill>
          <a:blip r:embed="rId2"/>
          <a:stretch>
            <a:fillRect/>
          </a:stretch>
        </p:blipFill>
        <p:spPr>
          <a:xfrm>
            <a:off x="838199" y="1789747"/>
            <a:ext cx="8544951" cy="4593413"/>
          </a:xfrm>
          <a:prstGeom prst="rect">
            <a:avLst/>
          </a:prstGeom>
        </p:spPr>
      </p:pic>
    </p:spTree>
    <p:extLst>
      <p:ext uri="{BB962C8B-B14F-4D97-AF65-F5344CB8AC3E}">
        <p14:creationId xmlns:p14="http://schemas.microsoft.com/office/powerpoint/2010/main" val="93572600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2578-EE2F-430F-8D47-B06D4D185AB6}"/>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4653EDF0-5BF6-41E2-A745-884821C4CC9E}"/>
              </a:ext>
            </a:extLst>
          </p:cNvPr>
          <p:cNvPicPr>
            <a:picLocks noChangeAspect="1"/>
          </p:cNvPicPr>
          <p:nvPr/>
        </p:nvPicPr>
        <p:blipFill>
          <a:blip r:embed="rId2"/>
          <a:stretch>
            <a:fillRect/>
          </a:stretch>
        </p:blipFill>
        <p:spPr>
          <a:xfrm>
            <a:off x="2062748" y="1918847"/>
            <a:ext cx="6342694" cy="3947380"/>
          </a:xfrm>
          <a:prstGeom prst="rect">
            <a:avLst/>
          </a:prstGeom>
        </p:spPr>
      </p:pic>
    </p:spTree>
    <p:extLst>
      <p:ext uri="{BB962C8B-B14F-4D97-AF65-F5344CB8AC3E}">
        <p14:creationId xmlns:p14="http://schemas.microsoft.com/office/powerpoint/2010/main" val="52244638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D7CB3-D893-4E9C-818A-A08C01BC0737}"/>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778FE62E-87F0-4BF6-AB84-D0FFD65FD578}"/>
              </a:ext>
            </a:extLst>
          </p:cNvPr>
          <p:cNvPicPr>
            <a:picLocks noChangeAspect="1"/>
          </p:cNvPicPr>
          <p:nvPr/>
        </p:nvPicPr>
        <p:blipFill>
          <a:blip r:embed="rId2"/>
          <a:stretch>
            <a:fillRect/>
          </a:stretch>
        </p:blipFill>
        <p:spPr>
          <a:xfrm>
            <a:off x="984335" y="1269085"/>
            <a:ext cx="10223330" cy="5223790"/>
          </a:xfrm>
          <a:prstGeom prst="rect">
            <a:avLst/>
          </a:prstGeom>
        </p:spPr>
      </p:pic>
    </p:spTree>
    <p:extLst>
      <p:ext uri="{BB962C8B-B14F-4D97-AF65-F5344CB8AC3E}">
        <p14:creationId xmlns:p14="http://schemas.microsoft.com/office/powerpoint/2010/main" val="336951433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2E95C-14DC-4F16-9A61-A2846111B3FC}"/>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A35AD259-1826-4B85-A1F4-A91A0FCA8E95}"/>
              </a:ext>
            </a:extLst>
          </p:cNvPr>
          <p:cNvPicPr>
            <a:picLocks noChangeAspect="1"/>
          </p:cNvPicPr>
          <p:nvPr/>
        </p:nvPicPr>
        <p:blipFill>
          <a:blip r:embed="rId2"/>
          <a:stretch>
            <a:fillRect/>
          </a:stretch>
        </p:blipFill>
        <p:spPr>
          <a:xfrm>
            <a:off x="838200" y="1690688"/>
            <a:ext cx="10515600" cy="4895976"/>
          </a:xfrm>
          <a:prstGeom prst="rect">
            <a:avLst/>
          </a:prstGeom>
        </p:spPr>
      </p:pic>
    </p:spTree>
    <p:extLst>
      <p:ext uri="{BB962C8B-B14F-4D97-AF65-F5344CB8AC3E}">
        <p14:creationId xmlns:p14="http://schemas.microsoft.com/office/powerpoint/2010/main" val="266639048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0823-2D35-463D-8A7A-426309A677E0}"/>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1284DA66-9887-4EC8-A595-5E2ECF3564B5}"/>
              </a:ext>
            </a:extLst>
          </p:cNvPr>
          <p:cNvPicPr>
            <a:picLocks noChangeAspect="1"/>
          </p:cNvPicPr>
          <p:nvPr/>
        </p:nvPicPr>
        <p:blipFill>
          <a:blip r:embed="rId2"/>
          <a:stretch>
            <a:fillRect/>
          </a:stretch>
        </p:blipFill>
        <p:spPr>
          <a:xfrm>
            <a:off x="942242" y="1443990"/>
            <a:ext cx="9481918" cy="5558366"/>
          </a:xfrm>
          <a:prstGeom prst="rect">
            <a:avLst/>
          </a:prstGeom>
        </p:spPr>
      </p:pic>
    </p:spTree>
    <p:extLst>
      <p:ext uri="{BB962C8B-B14F-4D97-AF65-F5344CB8AC3E}">
        <p14:creationId xmlns:p14="http://schemas.microsoft.com/office/powerpoint/2010/main" val="92918545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005D-191F-4C82-94AF-AD9BE42D8DF5}"/>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9E729D97-CAEF-4BE2-8F0E-C1DE53A3930A}"/>
              </a:ext>
            </a:extLst>
          </p:cNvPr>
          <p:cNvPicPr>
            <a:picLocks noChangeAspect="1"/>
          </p:cNvPicPr>
          <p:nvPr/>
        </p:nvPicPr>
        <p:blipFill>
          <a:blip r:embed="rId2"/>
          <a:stretch>
            <a:fillRect/>
          </a:stretch>
        </p:blipFill>
        <p:spPr>
          <a:xfrm>
            <a:off x="838199" y="1690688"/>
            <a:ext cx="10767647" cy="5029514"/>
          </a:xfrm>
          <a:prstGeom prst="rect">
            <a:avLst/>
          </a:prstGeom>
        </p:spPr>
      </p:pic>
    </p:spTree>
    <p:extLst>
      <p:ext uri="{BB962C8B-B14F-4D97-AF65-F5344CB8AC3E}">
        <p14:creationId xmlns:p14="http://schemas.microsoft.com/office/powerpoint/2010/main" val="419370161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t>Introduction</a:t>
            </a:r>
          </a:p>
        </p:txBody>
      </p:sp>
      <p:sp>
        <p:nvSpPr>
          <p:cNvPr id="136" name="Classic and natural model of learning…"/>
          <p:cNvSpPr txBox="1"/>
          <p:nvPr/>
        </p:nvSpPr>
        <p:spPr>
          <a:xfrm>
            <a:off x="838200" y="1538633"/>
            <a:ext cx="10978662" cy="4293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28600" indent="-228600" defTabSz="457200">
              <a:lnSpc>
                <a:spcPct val="130000"/>
              </a:lnSpc>
              <a:spcBef>
                <a:spcPts val="1000"/>
              </a:spcBef>
              <a:buSzPct val="100000"/>
              <a:buChar char="•"/>
              <a:defRPr sz="2000">
                <a:solidFill>
                  <a:srgbClr val="222222"/>
                </a:solidFill>
                <a:latin typeface="+mn-lt"/>
                <a:ea typeface="+mn-ea"/>
                <a:cs typeface="+mn-cs"/>
                <a:sym typeface="Helvetica"/>
              </a:defRPr>
            </a:pPr>
            <a:r>
              <a:rPr dirty="0">
                <a:latin typeface="Georgia" panose="02040502050405020303" pitchFamily="18" charset="0"/>
              </a:rPr>
              <a:t>Classic and natural model of learning</a:t>
            </a:r>
          </a:p>
          <a:p>
            <a:pPr marL="228600" indent="-228600" defTabSz="457200">
              <a:lnSpc>
                <a:spcPct val="130000"/>
              </a:lnSpc>
              <a:spcBef>
                <a:spcPts val="1000"/>
              </a:spcBef>
              <a:buSzPct val="100000"/>
              <a:buChar char="•"/>
              <a:defRPr sz="2000">
                <a:solidFill>
                  <a:srgbClr val="222222"/>
                </a:solidFill>
                <a:latin typeface="+mn-lt"/>
                <a:ea typeface="+mn-ea"/>
                <a:cs typeface="+mn-cs"/>
                <a:sym typeface="Helvetica"/>
              </a:defRPr>
            </a:pPr>
            <a:r>
              <a:rPr dirty="0">
                <a:latin typeface="Georgia" panose="02040502050405020303" pitchFamily="18" charset="0"/>
              </a:rPr>
              <a:t>Based on fundamental computer science notion of “</a:t>
            </a:r>
            <a:r>
              <a:rPr dirty="0">
                <a:solidFill>
                  <a:srgbClr val="0433FF"/>
                </a:solidFill>
                <a:latin typeface="Georgia" panose="02040502050405020303" pitchFamily="18" charset="0"/>
              </a:rPr>
              <a:t>divide and conquer</a:t>
            </a:r>
            <a:r>
              <a:rPr dirty="0">
                <a:latin typeface="Georgia" panose="02040502050405020303" pitchFamily="18" charset="0"/>
              </a:rPr>
              <a:t>”</a:t>
            </a:r>
          </a:p>
          <a:p>
            <a:pPr marL="228600" indent="-228600" defTabSz="457200">
              <a:lnSpc>
                <a:spcPct val="130000"/>
              </a:lnSpc>
              <a:spcBef>
                <a:spcPts val="1000"/>
              </a:spcBef>
              <a:buSzPct val="100000"/>
              <a:buChar char="•"/>
              <a:defRPr sz="2000">
                <a:solidFill>
                  <a:srgbClr val="222222"/>
                </a:solidFill>
                <a:latin typeface="+mn-lt"/>
                <a:ea typeface="+mn-ea"/>
                <a:cs typeface="+mn-cs"/>
                <a:sym typeface="Helvetica"/>
              </a:defRPr>
            </a:pPr>
            <a:r>
              <a:rPr dirty="0">
                <a:latin typeface="Georgia" panose="02040502050405020303" pitchFamily="18" charset="0"/>
              </a:rPr>
              <a:t>It creates a model that predicts the value of a target variable based on several input variables</a:t>
            </a:r>
          </a:p>
          <a:p>
            <a:pPr marL="228600" indent="-228600" defTabSz="457200">
              <a:lnSpc>
                <a:spcPct val="130000"/>
              </a:lnSpc>
              <a:spcBef>
                <a:spcPts val="1000"/>
              </a:spcBef>
              <a:buSzPct val="100000"/>
              <a:buChar char="•"/>
              <a:defRPr sz="2000">
                <a:solidFill>
                  <a:srgbClr val="222222"/>
                </a:solidFill>
                <a:latin typeface="+mn-lt"/>
                <a:ea typeface="+mn-ea"/>
                <a:cs typeface="+mn-cs"/>
                <a:sym typeface="Helvetica"/>
              </a:defRPr>
            </a:pPr>
            <a:r>
              <a:rPr dirty="0">
                <a:latin typeface="Georgia" panose="02040502050405020303" pitchFamily="18" charset="0"/>
              </a:rPr>
              <a:t>A tree can be learned by splitting the source set into subsets based on an attribute value test using </a:t>
            </a:r>
            <a:r>
              <a:rPr dirty="0">
                <a:solidFill>
                  <a:srgbClr val="FF40FF"/>
                </a:solidFill>
                <a:latin typeface="Georgia" panose="02040502050405020303" pitchFamily="18" charset="0"/>
              </a:rPr>
              <a:t>recursive partitioning</a:t>
            </a:r>
          </a:p>
          <a:p>
            <a:pPr marL="228600" indent="-228600" defTabSz="457200">
              <a:lnSpc>
                <a:spcPct val="130000"/>
              </a:lnSpc>
              <a:spcBef>
                <a:spcPts val="1000"/>
              </a:spcBef>
              <a:buSzPct val="100000"/>
              <a:buChar char="•"/>
              <a:defRPr sz="2000">
                <a:solidFill>
                  <a:srgbClr val="222222"/>
                </a:solidFill>
                <a:latin typeface="+mn-lt"/>
                <a:ea typeface="+mn-ea"/>
                <a:cs typeface="+mn-cs"/>
                <a:sym typeface="Helvetica"/>
              </a:defRPr>
            </a:pPr>
            <a:r>
              <a:rPr dirty="0">
                <a:latin typeface="Georgia" panose="02040502050405020303" pitchFamily="18" charset="0"/>
              </a:rPr>
              <a:t>The recursion is completed when the subset at a node has all the same value of the target variable, or when splitting no longer adds value to the predictions. </a:t>
            </a:r>
          </a:p>
          <a:p>
            <a:pPr marL="228600" indent="-228600" defTabSz="457200">
              <a:lnSpc>
                <a:spcPct val="130000"/>
              </a:lnSpc>
              <a:spcBef>
                <a:spcPts val="1000"/>
              </a:spcBef>
              <a:buSzPct val="100000"/>
              <a:buChar char="•"/>
              <a:defRPr sz="2000">
                <a:solidFill>
                  <a:srgbClr val="222222"/>
                </a:solidFill>
                <a:latin typeface="+mn-lt"/>
                <a:ea typeface="+mn-ea"/>
                <a:cs typeface="+mn-cs"/>
                <a:sym typeface="Helvetica"/>
              </a:defRPr>
            </a:pPr>
            <a:r>
              <a:rPr dirty="0">
                <a:latin typeface="Georgia" panose="02040502050405020303" pitchFamily="18" charset="0"/>
              </a:rPr>
              <a:t>Although decision trees can be applied to many learning problems, we will begin with the simplest case: </a:t>
            </a:r>
            <a:r>
              <a:rPr dirty="0">
                <a:solidFill>
                  <a:srgbClr val="FF2600"/>
                </a:solidFill>
                <a:latin typeface="Georgia" panose="02040502050405020303" pitchFamily="18" charset="0"/>
              </a:rPr>
              <a:t>binary classification</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2DDC-2400-4EA6-ADF0-B051F16F369D}"/>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D15F63FD-A307-4794-A4B0-266E7399A4F9}"/>
              </a:ext>
            </a:extLst>
          </p:cNvPr>
          <p:cNvPicPr>
            <a:picLocks noChangeAspect="1"/>
          </p:cNvPicPr>
          <p:nvPr/>
        </p:nvPicPr>
        <p:blipFill>
          <a:blip r:embed="rId2"/>
          <a:stretch>
            <a:fillRect/>
          </a:stretch>
        </p:blipFill>
        <p:spPr>
          <a:xfrm>
            <a:off x="431847" y="1690688"/>
            <a:ext cx="10203327" cy="4876353"/>
          </a:xfrm>
          <a:prstGeom prst="rect">
            <a:avLst/>
          </a:prstGeom>
        </p:spPr>
      </p:pic>
    </p:spTree>
    <p:extLst>
      <p:ext uri="{BB962C8B-B14F-4D97-AF65-F5344CB8AC3E}">
        <p14:creationId xmlns:p14="http://schemas.microsoft.com/office/powerpoint/2010/main" val="233145095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32A3-5562-4233-A99D-FBCAC1ECFE3E}"/>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2570AE28-6F38-4FB8-91F1-594B208FAB13}"/>
              </a:ext>
            </a:extLst>
          </p:cNvPr>
          <p:cNvPicPr>
            <a:picLocks noChangeAspect="1"/>
          </p:cNvPicPr>
          <p:nvPr/>
        </p:nvPicPr>
        <p:blipFill>
          <a:blip r:embed="rId2"/>
          <a:stretch>
            <a:fillRect/>
          </a:stretch>
        </p:blipFill>
        <p:spPr>
          <a:xfrm>
            <a:off x="428405" y="1488831"/>
            <a:ext cx="11219644" cy="4952700"/>
          </a:xfrm>
          <a:prstGeom prst="rect">
            <a:avLst/>
          </a:prstGeom>
        </p:spPr>
      </p:pic>
    </p:spTree>
    <p:extLst>
      <p:ext uri="{BB962C8B-B14F-4D97-AF65-F5344CB8AC3E}">
        <p14:creationId xmlns:p14="http://schemas.microsoft.com/office/powerpoint/2010/main" val="129482592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F3A3-7899-4A83-BBC9-35A8247801E3}"/>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48DBBF2C-D394-4057-B6B0-1DB15C416291}"/>
              </a:ext>
            </a:extLst>
          </p:cNvPr>
          <p:cNvPicPr>
            <a:picLocks noChangeAspect="1"/>
          </p:cNvPicPr>
          <p:nvPr/>
        </p:nvPicPr>
        <p:blipFill>
          <a:blip r:embed="rId2"/>
          <a:stretch>
            <a:fillRect/>
          </a:stretch>
        </p:blipFill>
        <p:spPr>
          <a:xfrm>
            <a:off x="1322583" y="1567155"/>
            <a:ext cx="7990230" cy="5070421"/>
          </a:xfrm>
          <a:prstGeom prst="rect">
            <a:avLst/>
          </a:prstGeom>
        </p:spPr>
      </p:pic>
    </p:spTree>
    <p:extLst>
      <p:ext uri="{BB962C8B-B14F-4D97-AF65-F5344CB8AC3E}">
        <p14:creationId xmlns:p14="http://schemas.microsoft.com/office/powerpoint/2010/main" val="314183817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2D4A-FA76-4D2B-94B0-232A41BCE9D6}"/>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6C45C1B5-D03A-4B09-A5B8-9527E8570274}"/>
              </a:ext>
            </a:extLst>
          </p:cNvPr>
          <p:cNvPicPr>
            <a:picLocks noChangeAspect="1"/>
          </p:cNvPicPr>
          <p:nvPr/>
        </p:nvPicPr>
        <p:blipFill>
          <a:blip r:embed="rId2"/>
          <a:stretch>
            <a:fillRect/>
          </a:stretch>
        </p:blipFill>
        <p:spPr>
          <a:xfrm>
            <a:off x="1141754" y="1574921"/>
            <a:ext cx="10323415" cy="5083180"/>
          </a:xfrm>
          <a:prstGeom prst="rect">
            <a:avLst/>
          </a:prstGeom>
        </p:spPr>
      </p:pic>
    </p:spTree>
    <p:extLst>
      <p:ext uri="{BB962C8B-B14F-4D97-AF65-F5344CB8AC3E}">
        <p14:creationId xmlns:p14="http://schemas.microsoft.com/office/powerpoint/2010/main" val="417946489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A905-7770-4D22-88CE-A272450011F5}"/>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8E9AC12A-6857-4BA1-AE48-FFD4D9A05619}"/>
              </a:ext>
            </a:extLst>
          </p:cNvPr>
          <p:cNvPicPr>
            <a:picLocks noChangeAspect="1"/>
          </p:cNvPicPr>
          <p:nvPr/>
        </p:nvPicPr>
        <p:blipFill>
          <a:blip r:embed="rId2"/>
          <a:stretch>
            <a:fillRect/>
          </a:stretch>
        </p:blipFill>
        <p:spPr>
          <a:xfrm>
            <a:off x="958874" y="1690688"/>
            <a:ext cx="10394926" cy="5067698"/>
          </a:xfrm>
          <a:prstGeom prst="rect">
            <a:avLst/>
          </a:prstGeom>
        </p:spPr>
      </p:pic>
    </p:spTree>
    <p:extLst>
      <p:ext uri="{BB962C8B-B14F-4D97-AF65-F5344CB8AC3E}">
        <p14:creationId xmlns:p14="http://schemas.microsoft.com/office/powerpoint/2010/main" val="22820995"/>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E585-4A64-4421-9D78-191804F85976}"/>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7C37E364-4E14-475C-8B82-9BCD84312F80}"/>
              </a:ext>
            </a:extLst>
          </p:cNvPr>
          <p:cNvPicPr>
            <a:picLocks noChangeAspect="1"/>
          </p:cNvPicPr>
          <p:nvPr/>
        </p:nvPicPr>
        <p:blipFill>
          <a:blip r:embed="rId2"/>
          <a:stretch>
            <a:fillRect/>
          </a:stretch>
        </p:blipFill>
        <p:spPr>
          <a:xfrm>
            <a:off x="1121606" y="1530813"/>
            <a:ext cx="10515600" cy="5140588"/>
          </a:xfrm>
          <a:prstGeom prst="rect">
            <a:avLst/>
          </a:prstGeom>
        </p:spPr>
      </p:pic>
    </p:spTree>
    <p:extLst>
      <p:ext uri="{BB962C8B-B14F-4D97-AF65-F5344CB8AC3E}">
        <p14:creationId xmlns:p14="http://schemas.microsoft.com/office/powerpoint/2010/main" val="862924204"/>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709A-BD4C-4C29-92C6-00276F905E97}"/>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389BC7DC-1C38-489B-8269-F23EBC294776}"/>
              </a:ext>
            </a:extLst>
          </p:cNvPr>
          <p:cNvPicPr>
            <a:picLocks noChangeAspect="1"/>
          </p:cNvPicPr>
          <p:nvPr/>
        </p:nvPicPr>
        <p:blipFill>
          <a:blip r:embed="rId2"/>
          <a:stretch>
            <a:fillRect/>
          </a:stretch>
        </p:blipFill>
        <p:spPr>
          <a:xfrm>
            <a:off x="376237" y="1479525"/>
            <a:ext cx="10835714" cy="5253154"/>
          </a:xfrm>
          <a:prstGeom prst="rect">
            <a:avLst/>
          </a:prstGeom>
        </p:spPr>
      </p:pic>
    </p:spTree>
    <p:extLst>
      <p:ext uri="{BB962C8B-B14F-4D97-AF65-F5344CB8AC3E}">
        <p14:creationId xmlns:p14="http://schemas.microsoft.com/office/powerpoint/2010/main" val="275863052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E1BB-B04D-4324-8997-CFF242E443DD}"/>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08C9C216-BEAA-48F9-9DDE-7CE4297DE05B}"/>
              </a:ext>
            </a:extLst>
          </p:cNvPr>
          <p:cNvPicPr>
            <a:picLocks noChangeAspect="1"/>
          </p:cNvPicPr>
          <p:nvPr/>
        </p:nvPicPr>
        <p:blipFill>
          <a:blip r:embed="rId2"/>
          <a:stretch>
            <a:fillRect/>
          </a:stretch>
        </p:blipFill>
        <p:spPr>
          <a:xfrm>
            <a:off x="187935" y="1197072"/>
            <a:ext cx="10883339" cy="5450239"/>
          </a:xfrm>
          <a:prstGeom prst="rect">
            <a:avLst/>
          </a:prstGeom>
        </p:spPr>
      </p:pic>
    </p:spTree>
    <p:extLst>
      <p:ext uri="{BB962C8B-B14F-4D97-AF65-F5344CB8AC3E}">
        <p14:creationId xmlns:p14="http://schemas.microsoft.com/office/powerpoint/2010/main" val="3244311446"/>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DC0F-D641-478E-8449-26C4BB9908A3}"/>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AC3BDBB9-C9C1-479C-B18F-F25018AFA79D}"/>
              </a:ext>
            </a:extLst>
          </p:cNvPr>
          <p:cNvPicPr>
            <a:picLocks noChangeAspect="1"/>
          </p:cNvPicPr>
          <p:nvPr/>
        </p:nvPicPr>
        <p:blipFill>
          <a:blip r:embed="rId2"/>
          <a:stretch>
            <a:fillRect/>
          </a:stretch>
        </p:blipFill>
        <p:spPr>
          <a:xfrm>
            <a:off x="2481482" y="1690688"/>
            <a:ext cx="6409300" cy="4216047"/>
          </a:xfrm>
          <a:prstGeom prst="rect">
            <a:avLst/>
          </a:prstGeom>
        </p:spPr>
      </p:pic>
    </p:spTree>
    <p:extLst>
      <p:ext uri="{BB962C8B-B14F-4D97-AF65-F5344CB8AC3E}">
        <p14:creationId xmlns:p14="http://schemas.microsoft.com/office/powerpoint/2010/main" val="2576543159"/>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8E1A-1828-4D34-A3FD-998011E604B0}"/>
              </a:ext>
            </a:extLst>
          </p:cNvPr>
          <p:cNvSpPr>
            <a:spLocks noGrp="1"/>
          </p:cNvSpPr>
          <p:nvPr>
            <p:ph type="title"/>
          </p:nvPr>
        </p:nvSpPr>
        <p:spPr/>
        <p:txBody>
          <a:bodyPr/>
          <a:lstStyle/>
          <a:p>
            <a:pPr algn="r"/>
            <a:r>
              <a:rPr lang="en-US" dirty="0" err="1">
                <a:latin typeface="Georgia" panose="02040502050405020303" pitchFamily="18" charset="0"/>
              </a:rPr>
              <a:t>Contd</a:t>
            </a:r>
            <a:r>
              <a:rPr lang="en-US" dirty="0">
                <a:latin typeface="Georgia" panose="02040502050405020303" pitchFamily="18" charset="0"/>
              </a:rPr>
              <a:t>…</a:t>
            </a:r>
            <a:endParaRPr lang="en-IN" dirty="0"/>
          </a:p>
        </p:txBody>
      </p:sp>
      <p:pic>
        <p:nvPicPr>
          <p:cNvPr id="5" name="Picture 4">
            <a:extLst>
              <a:ext uri="{FF2B5EF4-FFF2-40B4-BE49-F238E27FC236}">
                <a16:creationId xmlns:a16="http://schemas.microsoft.com/office/drawing/2014/main" id="{30B505FE-CEF0-43E2-A5A3-88264A3D9C94}"/>
              </a:ext>
            </a:extLst>
          </p:cNvPr>
          <p:cNvPicPr>
            <a:picLocks noChangeAspect="1"/>
          </p:cNvPicPr>
          <p:nvPr/>
        </p:nvPicPr>
        <p:blipFill>
          <a:blip r:embed="rId2"/>
          <a:stretch>
            <a:fillRect/>
          </a:stretch>
        </p:blipFill>
        <p:spPr>
          <a:xfrm>
            <a:off x="1350423" y="1383177"/>
            <a:ext cx="8933059" cy="5232884"/>
          </a:xfrm>
          <a:prstGeom prst="rect">
            <a:avLst/>
          </a:prstGeom>
        </p:spPr>
      </p:pic>
    </p:spTree>
    <p:extLst>
      <p:ext uri="{BB962C8B-B14F-4D97-AF65-F5344CB8AC3E}">
        <p14:creationId xmlns:p14="http://schemas.microsoft.com/office/powerpoint/2010/main" val="15293753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he decision tree model of learning"/>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The decision tree model of learning</a:t>
            </a:r>
          </a:p>
        </p:txBody>
      </p:sp>
      <p:sp>
        <p:nvSpPr>
          <p:cNvPr id="139" name="Do people like movies of Amitabachan?"/>
          <p:cNvSpPr txBox="1">
            <a:spLocks noGrp="1"/>
          </p:cNvSpPr>
          <p:nvPr>
            <p:ph type="body" idx="1"/>
          </p:nvPr>
        </p:nvSpPr>
        <p:spPr>
          <a:prstGeom prst="rect">
            <a:avLst/>
          </a:prstGeom>
        </p:spPr>
        <p:txBody>
          <a:bodyPr/>
          <a:lstStyle>
            <a:lvl1pPr marL="0" indent="0" algn="ctr">
              <a:buSzTx/>
              <a:buNone/>
              <a:defRPr>
                <a:solidFill>
                  <a:schemeClr val="accent5">
                    <a:satOff val="-3547"/>
                    <a:lumOff val="-10352"/>
                  </a:schemeClr>
                </a:solidFill>
              </a:defRPr>
            </a:lvl1pPr>
          </a:lstStyle>
          <a:p>
            <a:r>
              <a:rPr dirty="0">
                <a:latin typeface="Georgia" panose="02040502050405020303" pitchFamily="18" charset="0"/>
              </a:rPr>
              <a:t>Do people like movies of </a:t>
            </a:r>
            <a:r>
              <a:rPr dirty="0" err="1">
                <a:latin typeface="Georgia" panose="02040502050405020303" pitchFamily="18" charset="0"/>
              </a:rPr>
              <a:t>Amitabachan</a:t>
            </a:r>
            <a:r>
              <a:rPr dirty="0">
                <a:latin typeface="Georgia" panose="02040502050405020303" pitchFamily="18" charset="0"/>
              </a:rPr>
              <a:t>?</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DD04-CF11-4D31-9FCB-DF39D76BFF28}"/>
              </a:ext>
            </a:extLst>
          </p:cNvPr>
          <p:cNvSpPr>
            <a:spLocks noGrp="1"/>
          </p:cNvSpPr>
          <p:nvPr>
            <p:ph type="title"/>
          </p:nvPr>
        </p:nvSpPr>
        <p:spPr/>
        <p:txBody>
          <a:bodyPr/>
          <a:lstStyle/>
          <a:p>
            <a:pPr algn="r"/>
            <a:r>
              <a:rPr lang="en-US" dirty="0">
                <a:latin typeface="Georgia" panose="02040502050405020303" pitchFamily="18" charset="0"/>
              </a:rPr>
              <a:t>Example 2</a:t>
            </a:r>
            <a:endParaRPr lang="en-IN" dirty="0">
              <a:latin typeface="Georgia" panose="02040502050405020303" pitchFamily="18" charset="0"/>
            </a:endParaRPr>
          </a:p>
        </p:txBody>
      </p:sp>
      <p:pic>
        <p:nvPicPr>
          <p:cNvPr id="5" name="Picture 4">
            <a:extLst>
              <a:ext uri="{FF2B5EF4-FFF2-40B4-BE49-F238E27FC236}">
                <a16:creationId xmlns:a16="http://schemas.microsoft.com/office/drawing/2014/main" id="{748DFF85-890A-487E-9618-54536A42DD6A}"/>
              </a:ext>
            </a:extLst>
          </p:cNvPr>
          <p:cNvPicPr>
            <a:picLocks noChangeAspect="1"/>
          </p:cNvPicPr>
          <p:nvPr/>
        </p:nvPicPr>
        <p:blipFill>
          <a:blip r:embed="rId2"/>
          <a:stretch>
            <a:fillRect/>
          </a:stretch>
        </p:blipFill>
        <p:spPr>
          <a:xfrm>
            <a:off x="2206795" y="767131"/>
            <a:ext cx="5471307" cy="5409832"/>
          </a:xfrm>
          <a:prstGeom prst="rect">
            <a:avLst/>
          </a:prstGeom>
        </p:spPr>
      </p:pic>
    </p:spTree>
    <p:extLst>
      <p:ext uri="{BB962C8B-B14F-4D97-AF65-F5344CB8AC3E}">
        <p14:creationId xmlns:p14="http://schemas.microsoft.com/office/powerpoint/2010/main" val="109972805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86356BEB-ED77-4812-9B9A-9419656A80A7}"/>
              </a:ext>
            </a:extLst>
          </p:cNvPr>
          <p:cNvSpPr>
            <a:spLocks noGrp="1"/>
          </p:cNvSpPr>
          <p:nvPr>
            <p:ph type="sldNum" sz="quarter" idx="10"/>
          </p:nvPr>
        </p:nvSpPr>
        <p:spPr bwMode="auto">
          <a:xfrm>
            <a:off x="7239000" y="6477000"/>
            <a:ext cx="19050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pPr eaLnBrk="1" hangingPunct="1"/>
            <a:fld id="{5C6FFF24-4399-4C44-87B9-DC66845E6692}" type="slidenum">
              <a:rPr lang="en-US" altLang="en-US" smtClean="0"/>
              <a:pPr eaLnBrk="1" hangingPunct="1"/>
              <a:t>91</a:t>
            </a:fld>
            <a:endParaRPr lang="en-US" altLang="en-US"/>
          </a:p>
        </p:txBody>
      </p:sp>
      <p:sp>
        <p:nvSpPr>
          <p:cNvPr id="17411" name="Rectangle 2">
            <a:extLst>
              <a:ext uri="{FF2B5EF4-FFF2-40B4-BE49-F238E27FC236}">
                <a16:creationId xmlns:a16="http://schemas.microsoft.com/office/drawing/2014/main" id="{C8619650-0992-4B3C-B482-E2654F799C9D}"/>
              </a:ext>
            </a:extLst>
          </p:cNvPr>
          <p:cNvSpPr>
            <a:spLocks noGrp="1" noChangeArrowheads="1"/>
          </p:cNvSpPr>
          <p:nvPr>
            <p:ph type="title"/>
          </p:nvPr>
        </p:nvSpPr>
        <p:spPr>
          <a:xfrm>
            <a:off x="225083" y="152400"/>
            <a:ext cx="11015003" cy="990600"/>
          </a:xfrm>
        </p:spPr>
        <p:txBody>
          <a:bodyPr>
            <a:normAutofit fontScale="90000"/>
          </a:bodyPr>
          <a:lstStyle/>
          <a:p>
            <a:pPr eaLnBrk="1" hangingPunct="1"/>
            <a:r>
              <a:rPr lang="en-US" altLang="en-US" b="1" dirty="0">
                <a:latin typeface="Georgia" panose="02040502050405020303" pitchFamily="18" charset="0"/>
              </a:rPr>
              <a:t>Computing Information-Gain for Continuous-Valued Attributes</a:t>
            </a:r>
            <a:endParaRPr lang="en-US" altLang="en-US" b="1" i="1" dirty="0">
              <a:solidFill>
                <a:srgbClr val="CC0000"/>
              </a:solidFill>
              <a:latin typeface="Georgia" panose="02040502050405020303" pitchFamily="18" charset="0"/>
            </a:endParaRPr>
          </a:p>
        </p:txBody>
      </p:sp>
      <p:sp>
        <p:nvSpPr>
          <p:cNvPr id="17412" name="Rectangle 3">
            <a:extLst>
              <a:ext uri="{FF2B5EF4-FFF2-40B4-BE49-F238E27FC236}">
                <a16:creationId xmlns:a16="http://schemas.microsoft.com/office/drawing/2014/main" id="{AEAD1ACB-F50C-4403-90D4-5655EF650B81}"/>
              </a:ext>
            </a:extLst>
          </p:cNvPr>
          <p:cNvSpPr>
            <a:spLocks noGrp="1" noChangeArrowheads="1"/>
          </p:cNvSpPr>
          <p:nvPr>
            <p:ph type="body" idx="1"/>
          </p:nvPr>
        </p:nvSpPr>
        <p:spPr>
          <a:xfrm>
            <a:off x="576775" y="1295401"/>
            <a:ext cx="11240087" cy="5273675"/>
          </a:xfrm>
        </p:spPr>
        <p:txBody>
          <a:bodyPr>
            <a:normAutofit lnSpcReduction="10000"/>
          </a:bodyPr>
          <a:lstStyle/>
          <a:p>
            <a:pPr eaLnBrk="1" hangingPunct="1">
              <a:lnSpc>
                <a:spcPct val="115000"/>
              </a:lnSpc>
              <a:spcBef>
                <a:spcPct val="25000"/>
              </a:spcBef>
            </a:pPr>
            <a:r>
              <a:rPr lang="en-US" altLang="en-US" sz="2400" dirty="0">
                <a:latin typeface="Georgia" panose="02040502050405020303" pitchFamily="18" charset="0"/>
              </a:rPr>
              <a:t>Let attribute A be a continuous-valued attribute</a:t>
            </a:r>
          </a:p>
          <a:p>
            <a:pPr eaLnBrk="1" hangingPunct="1">
              <a:lnSpc>
                <a:spcPct val="115000"/>
              </a:lnSpc>
              <a:spcBef>
                <a:spcPct val="25000"/>
              </a:spcBef>
            </a:pPr>
            <a:r>
              <a:rPr lang="en-US" altLang="en-US" sz="2400" dirty="0">
                <a:latin typeface="Georgia" panose="02040502050405020303" pitchFamily="18" charset="0"/>
              </a:rPr>
              <a:t>Must determine the </a:t>
            </a:r>
            <a:r>
              <a:rPr lang="en-US" altLang="en-US" sz="2400" i="1" dirty="0">
                <a:solidFill>
                  <a:schemeClr val="hlink"/>
                </a:solidFill>
                <a:latin typeface="Georgia" panose="02040502050405020303" pitchFamily="18" charset="0"/>
              </a:rPr>
              <a:t>best split point</a:t>
            </a:r>
            <a:r>
              <a:rPr lang="en-US" altLang="en-US" sz="2400" dirty="0">
                <a:latin typeface="Georgia" panose="02040502050405020303" pitchFamily="18" charset="0"/>
              </a:rPr>
              <a:t> for A</a:t>
            </a:r>
          </a:p>
          <a:p>
            <a:pPr lvl="1" eaLnBrk="1" hangingPunct="1">
              <a:lnSpc>
                <a:spcPct val="115000"/>
              </a:lnSpc>
              <a:spcBef>
                <a:spcPct val="25000"/>
              </a:spcBef>
            </a:pPr>
            <a:r>
              <a:rPr lang="en-US" altLang="en-US" sz="2400" dirty="0">
                <a:latin typeface="Georgia" panose="02040502050405020303" pitchFamily="18" charset="0"/>
              </a:rPr>
              <a:t>Sort the value A in increasing order</a:t>
            </a:r>
          </a:p>
          <a:p>
            <a:pPr lvl="1" eaLnBrk="1" hangingPunct="1">
              <a:lnSpc>
                <a:spcPct val="115000"/>
              </a:lnSpc>
              <a:spcBef>
                <a:spcPct val="25000"/>
              </a:spcBef>
            </a:pPr>
            <a:r>
              <a:rPr lang="en-US" altLang="en-US" sz="2400" dirty="0">
                <a:latin typeface="Georgia" panose="02040502050405020303" pitchFamily="18" charset="0"/>
              </a:rPr>
              <a:t>Typically, the midpoint between each pair of adjacent values is considered as a possible </a:t>
            </a:r>
            <a:r>
              <a:rPr lang="en-US" altLang="en-US" sz="2400" i="1" dirty="0">
                <a:latin typeface="Georgia" panose="02040502050405020303" pitchFamily="18" charset="0"/>
              </a:rPr>
              <a:t>split point</a:t>
            </a:r>
          </a:p>
          <a:p>
            <a:pPr lvl="2" eaLnBrk="1" hangingPunct="1">
              <a:lnSpc>
                <a:spcPct val="115000"/>
              </a:lnSpc>
              <a:spcBef>
                <a:spcPct val="25000"/>
              </a:spcBef>
            </a:pPr>
            <a:r>
              <a:rPr lang="en-US" altLang="en-US" sz="2000" dirty="0">
                <a:latin typeface="Georgia" panose="02040502050405020303" pitchFamily="18" charset="0"/>
              </a:rPr>
              <a:t>(a</a:t>
            </a:r>
            <a:r>
              <a:rPr lang="en-US" altLang="en-US" sz="2000" baseline="-25000" dirty="0">
                <a:latin typeface="Georgia" panose="02040502050405020303" pitchFamily="18" charset="0"/>
              </a:rPr>
              <a:t>i</a:t>
            </a:r>
            <a:r>
              <a:rPr lang="en-US" altLang="en-US" sz="2000" dirty="0">
                <a:latin typeface="Georgia" panose="02040502050405020303" pitchFamily="18" charset="0"/>
              </a:rPr>
              <a:t>+a</a:t>
            </a:r>
            <a:r>
              <a:rPr lang="en-US" altLang="en-US" sz="2000" baseline="-25000" dirty="0">
                <a:latin typeface="Georgia" panose="02040502050405020303" pitchFamily="18" charset="0"/>
              </a:rPr>
              <a:t>i+1</a:t>
            </a:r>
            <a:r>
              <a:rPr lang="en-US" altLang="en-US" sz="2000" dirty="0">
                <a:latin typeface="Georgia" panose="02040502050405020303" pitchFamily="18" charset="0"/>
              </a:rPr>
              <a:t>)/2 is the midpoint between the values of a</a:t>
            </a:r>
            <a:r>
              <a:rPr lang="en-US" altLang="en-US" sz="2000" baseline="-25000" dirty="0">
                <a:latin typeface="Georgia" panose="02040502050405020303" pitchFamily="18" charset="0"/>
              </a:rPr>
              <a:t>i</a:t>
            </a:r>
            <a:r>
              <a:rPr lang="en-US" altLang="en-US" sz="2000" dirty="0">
                <a:latin typeface="Georgia" panose="02040502050405020303" pitchFamily="18" charset="0"/>
              </a:rPr>
              <a:t> and a</a:t>
            </a:r>
            <a:r>
              <a:rPr lang="en-US" altLang="en-US" sz="2000" baseline="-25000" dirty="0">
                <a:latin typeface="Georgia" panose="02040502050405020303" pitchFamily="18" charset="0"/>
              </a:rPr>
              <a:t>i+1</a:t>
            </a:r>
          </a:p>
          <a:p>
            <a:pPr lvl="1" eaLnBrk="1" hangingPunct="1">
              <a:lnSpc>
                <a:spcPct val="115000"/>
              </a:lnSpc>
              <a:spcBef>
                <a:spcPct val="25000"/>
              </a:spcBef>
            </a:pPr>
            <a:r>
              <a:rPr lang="en-US" altLang="en-US" sz="2400" dirty="0">
                <a:latin typeface="Georgia" panose="02040502050405020303" pitchFamily="18" charset="0"/>
              </a:rPr>
              <a:t>The point with the </a:t>
            </a:r>
            <a:r>
              <a:rPr lang="en-US" altLang="en-US" sz="2400" i="1" dirty="0">
                <a:latin typeface="Georgia" panose="02040502050405020303" pitchFamily="18" charset="0"/>
              </a:rPr>
              <a:t>minimum expected information requirement</a:t>
            </a:r>
            <a:r>
              <a:rPr lang="en-US" altLang="en-US" sz="2400" dirty="0">
                <a:latin typeface="Georgia" panose="02040502050405020303" pitchFamily="18" charset="0"/>
              </a:rPr>
              <a:t> for A is selected as the split-point for A</a:t>
            </a:r>
          </a:p>
          <a:p>
            <a:pPr eaLnBrk="1" hangingPunct="1">
              <a:lnSpc>
                <a:spcPct val="115000"/>
              </a:lnSpc>
            </a:pPr>
            <a:r>
              <a:rPr lang="en-US" altLang="en-US" sz="2400" dirty="0">
                <a:latin typeface="Georgia" panose="02040502050405020303" pitchFamily="18" charset="0"/>
              </a:rPr>
              <a:t>Split:</a:t>
            </a:r>
          </a:p>
          <a:p>
            <a:pPr lvl="1" eaLnBrk="1" hangingPunct="1">
              <a:lnSpc>
                <a:spcPct val="115000"/>
              </a:lnSpc>
            </a:pPr>
            <a:r>
              <a:rPr lang="en-US" altLang="en-US" sz="2400" dirty="0">
                <a:latin typeface="Georgia" panose="02040502050405020303" pitchFamily="18" charset="0"/>
              </a:rPr>
              <a:t>D1 is the set of tuples in D satisfying A ≤ split-point, and D2 is the set of tuples in D satisfying A &gt; split-point</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4F7E-1FBE-4565-A903-CD42A3E6A7BC}"/>
              </a:ext>
            </a:extLst>
          </p:cNvPr>
          <p:cNvSpPr>
            <a:spLocks noGrp="1"/>
          </p:cNvSpPr>
          <p:nvPr>
            <p:ph type="title"/>
          </p:nvPr>
        </p:nvSpPr>
        <p:spPr/>
        <p:txBody>
          <a:bodyPr/>
          <a:lstStyle/>
          <a:p>
            <a:pPr algn="r"/>
            <a:r>
              <a:rPr lang="en-US" dirty="0">
                <a:latin typeface="Georgia" panose="02040502050405020303" pitchFamily="18" charset="0"/>
              </a:rPr>
              <a:t>Example 3</a:t>
            </a:r>
            <a:endParaRPr lang="en-IN" dirty="0"/>
          </a:p>
        </p:txBody>
      </p:sp>
      <p:pic>
        <p:nvPicPr>
          <p:cNvPr id="5" name="Picture 4">
            <a:extLst>
              <a:ext uri="{FF2B5EF4-FFF2-40B4-BE49-F238E27FC236}">
                <a16:creationId xmlns:a16="http://schemas.microsoft.com/office/drawing/2014/main" id="{88D305AB-0F8A-44F8-BBBF-AA68C2AC38FF}"/>
              </a:ext>
            </a:extLst>
          </p:cNvPr>
          <p:cNvPicPr>
            <a:picLocks noChangeAspect="1"/>
          </p:cNvPicPr>
          <p:nvPr/>
        </p:nvPicPr>
        <p:blipFill>
          <a:blip r:embed="rId2"/>
          <a:stretch>
            <a:fillRect/>
          </a:stretch>
        </p:blipFill>
        <p:spPr>
          <a:xfrm>
            <a:off x="1099403" y="1389527"/>
            <a:ext cx="8867775" cy="4914900"/>
          </a:xfrm>
          <a:prstGeom prst="rect">
            <a:avLst/>
          </a:prstGeom>
        </p:spPr>
      </p:pic>
    </p:spTree>
    <p:extLst>
      <p:ext uri="{BB962C8B-B14F-4D97-AF65-F5344CB8AC3E}">
        <p14:creationId xmlns:p14="http://schemas.microsoft.com/office/powerpoint/2010/main" val="166696903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3EB3-A8B5-4ABF-8854-95422A07D44F}"/>
              </a:ext>
            </a:extLst>
          </p:cNvPr>
          <p:cNvSpPr>
            <a:spLocks noGrp="1"/>
          </p:cNvSpPr>
          <p:nvPr>
            <p:ph type="title"/>
          </p:nvPr>
        </p:nvSpPr>
        <p:spPr/>
        <p:txBody>
          <a:bodyPr/>
          <a:lstStyle/>
          <a:p>
            <a:pPr algn="r"/>
            <a:r>
              <a:rPr lang="en-US" dirty="0">
                <a:latin typeface="Georgia" panose="02040502050405020303" pitchFamily="18" charset="0"/>
              </a:rPr>
              <a:t>Example 4</a:t>
            </a:r>
            <a:endParaRPr lang="en-IN" dirty="0"/>
          </a:p>
        </p:txBody>
      </p:sp>
      <p:pic>
        <p:nvPicPr>
          <p:cNvPr id="5" name="Picture 4">
            <a:extLst>
              <a:ext uri="{FF2B5EF4-FFF2-40B4-BE49-F238E27FC236}">
                <a16:creationId xmlns:a16="http://schemas.microsoft.com/office/drawing/2014/main" id="{FF584079-6E45-45B1-97B9-10855915B274}"/>
              </a:ext>
            </a:extLst>
          </p:cNvPr>
          <p:cNvPicPr>
            <a:picLocks noChangeAspect="1"/>
          </p:cNvPicPr>
          <p:nvPr/>
        </p:nvPicPr>
        <p:blipFill>
          <a:blip r:embed="rId2"/>
          <a:stretch>
            <a:fillRect/>
          </a:stretch>
        </p:blipFill>
        <p:spPr>
          <a:xfrm>
            <a:off x="2603328" y="1690688"/>
            <a:ext cx="7201853" cy="4499565"/>
          </a:xfrm>
          <a:prstGeom prst="rect">
            <a:avLst/>
          </a:prstGeom>
        </p:spPr>
      </p:pic>
    </p:spTree>
    <p:extLst>
      <p:ext uri="{BB962C8B-B14F-4D97-AF65-F5344CB8AC3E}">
        <p14:creationId xmlns:p14="http://schemas.microsoft.com/office/powerpoint/2010/main" val="161023772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itle 1"/>
          <p:cNvSpPr txBox="1">
            <a:spLocks noGrp="1"/>
          </p:cNvSpPr>
          <p:nvPr>
            <p:ph type="title"/>
          </p:nvPr>
        </p:nvSpPr>
        <p:spPr>
          <a:xfrm>
            <a:off x="838200" y="480264"/>
            <a:ext cx="10515600" cy="1325564"/>
          </a:xfrm>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pPr algn="r"/>
            <a:r>
              <a:rPr lang="en-US" dirty="0">
                <a:latin typeface="Georgia" panose="02040502050405020303" pitchFamily="18" charset="0"/>
              </a:rPr>
              <a:t>Example 5</a:t>
            </a:r>
            <a:endParaRPr dirty="0"/>
          </a:p>
        </p:txBody>
      </p:sp>
      <p:graphicFrame>
        <p:nvGraphicFramePr>
          <p:cNvPr id="211" name="Content Placeholder 3"/>
          <p:cNvGraphicFramePr/>
          <p:nvPr/>
        </p:nvGraphicFramePr>
        <p:xfrm>
          <a:off x="2608729" y="1812177"/>
          <a:ext cx="7530354" cy="3862480"/>
        </p:xfrm>
        <a:graphic>
          <a:graphicData uri="http://schemas.openxmlformats.org/drawingml/2006/table">
            <a:tbl>
              <a:tblPr firstRow="1" bandRow="1">
                <a:tableStyleId>{4C3C2611-4C71-4FC5-86AE-919BDF0F9419}</a:tableStyleId>
              </a:tblPr>
              <a:tblGrid>
                <a:gridCol w="2510118">
                  <a:extLst>
                    <a:ext uri="{9D8B030D-6E8A-4147-A177-3AD203B41FA5}">
                      <a16:colId xmlns:a16="http://schemas.microsoft.com/office/drawing/2014/main" val="20000"/>
                    </a:ext>
                  </a:extLst>
                </a:gridCol>
                <a:gridCol w="2510118">
                  <a:extLst>
                    <a:ext uri="{9D8B030D-6E8A-4147-A177-3AD203B41FA5}">
                      <a16:colId xmlns:a16="http://schemas.microsoft.com/office/drawing/2014/main" val="20001"/>
                    </a:ext>
                  </a:extLst>
                </a:gridCol>
                <a:gridCol w="2510118">
                  <a:extLst>
                    <a:ext uri="{9D8B030D-6E8A-4147-A177-3AD203B41FA5}">
                      <a16:colId xmlns:a16="http://schemas.microsoft.com/office/drawing/2014/main" val="20002"/>
                    </a:ext>
                  </a:extLst>
                </a:gridCol>
              </a:tblGrid>
              <a:tr h="482810">
                <a:tc>
                  <a:txBody>
                    <a:bodyPr/>
                    <a:lstStyle/>
                    <a:p>
                      <a:pPr algn="ctr">
                        <a:defRPr sz="1800" b="0">
                          <a:solidFill>
                            <a:srgbClr val="000000"/>
                          </a:solidFill>
                        </a:defRPr>
                      </a:pPr>
                      <a:r>
                        <a:rPr b="1">
                          <a:solidFill>
                            <a:srgbClr val="222222"/>
                          </a:solidFill>
                          <a:latin typeface="inherit"/>
                          <a:ea typeface="inherit"/>
                          <a:cs typeface="inherit"/>
                          <a:sym typeface="inherit"/>
                        </a:rPr>
                        <a:t>Lead Actor</a:t>
                      </a:r>
                    </a:p>
                  </a:txBody>
                  <a:tcPr marL="9525" marR="9525" marT="9525" marB="9525" anchor="ctr" horzOverflow="overflow"/>
                </a:tc>
                <a:tc>
                  <a:txBody>
                    <a:bodyPr/>
                    <a:lstStyle/>
                    <a:p>
                      <a:pPr algn="ctr">
                        <a:defRPr sz="1800" b="0">
                          <a:solidFill>
                            <a:srgbClr val="000000"/>
                          </a:solidFill>
                        </a:defRPr>
                      </a:pPr>
                      <a:r>
                        <a:rPr b="1">
                          <a:solidFill>
                            <a:srgbClr val="222222"/>
                          </a:solidFill>
                          <a:latin typeface="inherit"/>
                          <a:ea typeface="inherit"/>
                          <a:cs typeface="inherit"/>
                          <a:sym typeface="inherit"/>
                        </a:rPr>
                        <a:t>Genre</a:t>
                      </a:r>
                    </a:p>
                  </a:txBody>
                  <a:tcPr marL="9525" marR="9525" marT="9525" marB="9525" anchor="ctr" horzOverflow="overflow"/>
                </a:tc>
                <a:tc>
                  <a:txBody>
                    <a:bodyPr/>
                    <a:lstStyle/>
                    <a:p>
                      <a:pPr algn="ctr">
                        <a:defRPr sz="1800" b="0">
                          <a:solidFill>
                            <a:srgbClr val="000000"/>
                          </a:solidFill>
                        </a:defRPr>
                      </a:pPr>
                      <a:r>
                        <a:rPr b="1">
                          <a:solidFill>
                            <a:srgbClr val="222222"/>
                          </a:solidFill>
                          <a:latin typeface="inherit"/>
                          <a:ea typeface="inherit"/>
                          <a:cs typeface="inherit"/>
                          <a:sym typeface="inherit"/>
                        </a:rPr>
                        <a:t>Hit(Y/N)</a:t>
                      </a:r>
                    </a:p>
                  </a:txBody>
                  <a:tcPr marL="9525" marR="9525" marT="9525" marB="9525" anchor="ctr" horzOverflow="overflow"/>
                </a:tc>
                <a:extLst>
                  <a:ext uri="{0D108BD9-81ED-4DB2-BD59-A6C34878D82A}">
                    <a16:rowId xmlns:a16="http://schemas.microsoft.com/office/drawing/2014/main" val="10000"/>
                  </a:ext>
                </a:extLst>
              </a:tr>
              <a:tr h="482810">
                <a:tc>
                  <a:txBody>
                    <a:bodyPr/>
                    <a:lstStyle/>
                    <a:p>
                      <a:pPr algn="ctr">
                        <a:defRPr sz="1800"/>
                      </a:pPr>
                      <a:r>
                        <a:rPr>
                          <a:latin typeface="inherit"/>
                          <a:ea typeface="inherit"/>
                          <a:cs typeface="inherit"/>
                          <a:sym typeface="inherit"/>
                        </a:rPr>
                        <a:t>Amitabh Bacchan</a:t>
                      </a:r>
                    </a:p>
                  </a:txBody>
                  <a:tcPr marL="9525" marR="9525" marT="9525" marB="9525" anchor="ctr" horzOverflow="overflow"/>
                </a:tc>
                <a:tc>
                  <a:txBody>
                    <a:bodyPr/>
                    <a:lstStyle/>
                    <a:p>
                      <a:pPr algn="ctr">
                        <a:defRPr sz="1800"/>
                      </a:pPr>
                      <a:r>
                        <a:rPr>
                          <a:latin typeface="inherit"/>
                          <a:ea typeface="inherit"/>
                          <a:cs typeface="inherit"/>
                          <a:sym typeface="inherit"/>
                        </a:rPr>
                        <a:t>Action</a:t>
                      </a:r>
                    </a:p>
                  </a:txBody>
                  <a:tcPr marL="9525" marR="9525" marT="9525" marB="9525" anchor="ctr" horzOverflow="overflow"/>
                </a:tc>
                <a:tc>
                  <a:txBody>
                    <a:bodyPr/>
                    <a:lstStyle/>
                    <a:p>
                      <a:pPr algn="ctr">
                        <a:defRPr sz="1800"/>
                      </a:pPr>
                      <a:r>
                        <a:rPr>
                          <a:latin typeface="inherit"/>
                          <a:ea typeface="inherit"/>
                          <a:cs typeface="inherit"/>
                          <a:sym typeface="inherit"/>
                        </a:rPr>
                        <a:t>Yes</a:t>
                      </a:r>
                    </a:p>
                  </a:txBody>
                  <a:tcPr marL="9525" marR="9525" marT="9525" marB="9525" anchor="ctr" horzOverflow="overflow"/>
                </a:tc>
                <a:extLst>
                  <a:ext uri="{0D108BD9-81ED-4DB2-BD59-A6C34878D82A}">
                    <a16:rowId xmlns:a16="http://schemas.microsoft.com/office/drawing/2014/main" val="10001"/>
                  </a:ext>
                </a:extLst>
              </a:tr>
              <a:tr h="482810">
                <a:tc>
                  <a:txBody>
                    <a:bodyPr/>
                    <a:lstStyle/>
                    <a:p>
                      <a:pPr algn="ctr">
                        <a:defRPr sz="1800"/>
                      </a:pPr>
                      <a:r>
                        <a:rPr>
                          <a:latin typeface="inherit"/>
                          <a:ea typeface="inherit"/>
                          <a:cs typeface="inherit"/>
                          <a:sym typeface="inherit"/>
                        </a:rPr>
                        <a:t>Amitabh Bacchan</a:t>
                      </a:r>
                    </a:p>
                  </a:txBody>
                  <a:tcPr marL="9525" marR="9525" marT="9525" marB="9525" anchor="ctr" horzOverflow="overflow"/>
                </a:tc>
                <a:tc>
                  <a:txBody>
                    <a:bodyPr/>
                    <a:lstStyle/>
                    <a:p>
                      <a:pPr algn="ctr">
                        <a:defRPr sz="1800"/>
                      </a:pPr>
                      <a:r>
                        <a:rPr>
                          <a:latin typeface="inherit"/>
                          <a:ea typeface="inherit"/>
                          <a:cs typeface="inherit"/>
                          <a:sym typeface="inherit"/>
                        </a:rPr>
                        <a:t>Fiction</a:t>
                      </a:r>
                    </a:p>
                  </a:txBody>
                  <a:tcPr marL="9525" marR="9525" marT="9525" marB="9525" anchor="ctr" horzOverflow="overflow"/>
                </a:tc>
                <a:tc>
                  <a:txBody>
                    <a:bodyPr/>
                    <a:lstStyle/>
                    <a:p>
                      <a:pPr algn="ctr">
                        <a:defRPr sz="1800"/>
                      </a:pPr>
                      <a:r>
                        <a:rPr>
                          <a:latin typeface="inherit"/>
                          <a:ea typeface="inherit"/>
                          <a:cs typeface="inherit"/>
                          <a:sym typeface="inherit"/>
                        </a:rPr>
                        <a:t>Yes</a:t>
                      </a:r>
                    </a:p>
                  </a:txBody>
                  <a:tcPr marL="9525" marR="9525" marT="9525" marB="9525" anchor="ctr" horzOverflow="overflow"/>
                </a:tc>
                <a:extLst>
                  <a:ext uri="{0D108BD9-81ED-4DB2-BD59-A6C34878D82A}">
                    <a16:rowId xmlns:a16="http://schemas.microsoft.com/office/drawing/2014/main" val="10002"/>
                  </a:ext>
                </a:extLst>
              </a:tr>
              <a:tr h="482810">
                <a:tc>
                  <a:txBody>
                    <a:bodyPr/>
                    <a:lstStyle/>
                    <a:p>
                      <a:pPr algn="ctr">
                        <a:defRPr sz="1800"/>
                      </a:pPr>
                      <a:r>
                        <a:rPr>
                          <a:latin typeface="inherit"/>
                          <a:ea typeface="inherit"/>
                          <a:cs typeface="inherit"/>
                          <a:sym typeface="inherit"/>
                        </a:rPr>
                        <a:t>Amitabh Bacchan</a:t>
                      </a:r>
                    </a:p>
                  </a:txBody>
                  <a:tcPr marL="9525" marR="9525" marT="9525" marB="9525" anchor="ctr" horzOverflow="overflow"/>
                </a:tc>
                <a:tc>
                  <a:txBody>
                    <a:bodyPr/>
                    <a:lstStyle/>
                    <a:p>
                      <a:pPr algn="ctr">
                        <a:defRPr sz="1800"/>
                      </a:pPr>
                      <a:r>
                        <a:rPr>
                          <a:latin typeface="inherit"/>
                          <a:ea typeface="inherit"/>
                          <a:cs typeface="inherit"/>
                          <a:sym typeface="inherit"/>
                        </a:rPr>
                        <a:t>Romance</a:t>
                      </a:r>
                    </a:p>
                  </a:txBody>
                  <a:tcPr marL="9525" marR="9525" marT="9525" marB="9525" anchor="ctr" horzOverflow="overflow"/>
                </a:tc>
                <a:tc>
                  <a:txBody>
                    <a:bodyPr/>
                    <a:lstStyle/>
                    <a:p>
                      <a:pPr algn="ctr">
                        <a:defRPr sz="1800"/>
                      </a:pPr>
                      <a:r>
                        <a:rPr>
                          <a:latin typeface="inherit"/>
                          <a:ea typeface="inherit"/>
                          <a:cs typeface="inherit"/>
                          <a:sym typeface="inherit"/>
                        </a:rPr>
                        <a:t>No</a:t>
                      </a:r>
                    </a:p>
                  </a:txBody>
                  <a:tcPr marL="9525" marR="9525" marT="9525" marB="9525" anchor="ctr" horzOverflow="overflow"/>
                </a:tc>
                <a:extLst>
                  <a:ext uri="{0D108BD9-81ED-4DB2-BD59-A6C34878D82A}">
                    <a16:rowId xmlns:a16="http://schemas.microsoft.com/office/drawing/2014/main" val="10003"/>
                  </a:ext>
                </a:extLst>
              </a:tr>
              <a:tr h="482810">
                <a:tc>
                  <a:txBody>
                    <a:bodyPr/>
                    <a:lstStyle/>
                    <a:p>
                      <a:pPr algn="ctr">
                        <a:defRPr sz="1800"/>
                      </a:pPr>
                      <a:r>
                        <a:rPr>
                          <a:latin typeface="inherit"/>
                          <a:ea typeface="inherit"/>
                          <a:cs typeface="inherit"/>
                          <a:sym typeface="inherit"/>
                        </a:rPr>
                        <a:t>Amitabh Bacchan</a:t>
                      </a:r>
                    </a:p>
                  </a:txBody>
                  <a:tcPr marL="9525" marR="9525" marT="9525" marB="9525" anchor="ctr" horzOverflow="overflow"/>
                </a:tc>
                <a:tc>
                  <a:txBody>
                    <a:bodyPr/>
                    <a:lstStyle/>
                    <a:p>
                      <a:pPr algn="ctr">
                        <a:defRPr sz="1800"/>
                      </a:pPr>
                      <a:r>
                        <a:rPr>
                          <a:latin typeface="inherit"/>
                          <a:ea typeface="inherit"/>
                          <a:cs typeface="inherit"/>
                          <a:sym typeface="inherit"/>
                        </a:rPr>
                        <a:t>Action</a:t>
                      </a:r>
                    </a:p>
                  </a:txBody>
                  <a:tcPr marL="9525" marR="9525" marT="9525" marB="9525" anchor="ctr" horzOverflow="overflow"/>
                </a:tc>
                <a:tc>
                  <a:txBody>
                    <a:bodyPr/>
                    <a:lstStyle/>
                    <a:p>
                      <a:pPr algn="ctr">
                        <a:defRPr sz="1800"/>
                      </a:pPr>
                      <a:r>
                        <a:rPr>
                          <a:latin typeface="inherit"/>
                          <a:ea typeface="inherit"/>
                          <a:cs typeface="inherit"/>
                          <a:sym typeface="inherit"/>
                        </a:rPr>
                        <a:t>Yes</a:t>
                      </a:r>
                    </a:p>
                  </a:txBody>
                  <a:tcPr marL="9525" marR="9525" marT="9525" marB="9525" anchor="ctr" horzOverflow="overflow"/>
                </a:tc>
                <a:extLst>
                  <a:ext uri="{0D108BD9-81ED-4DB2-BD59-A6C34878D82A}">
                    <a16:rowId xmlns:a16="http://schemas.microsoft.com/office/drawing/2014/main" val="10004"/>
                  </a:ext>
                </a:extLst>
              </a:tr>
              <a:tr h="482810">
                <a:tc>
                  <a:txBody>
                    <a:bodyPr/>
                    <a:lstStyle/>
                    <a:p>
                      <a:pPr algn="ctr">
                        <a:defRPr sz="1800"/>
                      </a:pPr>
                      <a:r>
                        <a:rPr i="1">
                          <a:latin typeface="inherit"/>
                          <a:ea typeface="inherit"/>
                          <a:cs typeface="inherit"/>
                          <a:sym typeface="inherit"/>
                        </a:rPr>
                        <a:t>Abhishek Bacchan</a:t>
                      </a:r>
                    </a:p>
                  </a:txBody>
                  <a:tcPr marL="9525" marR="9525" marT="9525" marB="9525" anchor="ctr" horzOverflow="overflow"/>
                </a:tc>
                <a:tc>
                  <a:txBody>
                    <a:bodyPr/>
                    <a:lstStyle/>
                    <a:p>
                      <a:pPr algn="ctr">
                        <a:defRPr sz="1800"/>
                      </a:pPr>
                      <a:r>
                        <a:rPr i="1">
                          <a:latin typeface="inherit"/>
                          <a:ea typeface="inherit"/>
                          <a:cs typeface="inherit"/>
                          <a:sym typeface="inherit"/>
                        </a:rPr>
                        <a:t>Action</a:t>
                      </a:r>
                    </a:p>
                  </a:txBody>
                  <a:tcPr marL="9525" marR="9525" marT="9525" marB="9525" anchor="ctr" horzOverflow="overflow"/>
                </a:tc>
                <a:tc>
                  <a:txBody>
                    <a:bodyPr/>
                    <a:lstStyle/>
                    <a:p>
                      <a:pPr algn="ctr">
                        <a:defRPr sz="1800"/>
                      </a:pPr>
                      <a:r>
                        <a:rPr i="1">
                          <a:latin typeface="inherit"/>
                          <a:ea typeface="inherit"/>
                          <a:cs typeface="inherit"/>
                          <a:sym typeface="inherit"/>
                        </a:rPr>
                        <a:t>No</a:t>
                      </a:r>
                    </a:p>
                  </a:txBody>
                  <a:tcPr marL="9525" marR="9525" marT="9525" marB="9525" anchor="ctr" horzOverflow="overflow"/>
                </a:tc>
                <a:extLst>
                  <a:ext uri="{0D108BD9-81ED-4DB2-BD59-A6C34878D82A}">
                    <a16:rowId xmlns:a16="http://schemas.microsoft.com/office/drawing/2014/main" val="10005"/>
                  </a:ext>
                </a:extLst>
              </a:tr>
              <a:tr h="482810">
                <a:tc>
                  <a:txBody>
                    <a:bodyPr/>
                    <a:lstStyle/>
                    <a:p>
                      <a:pPr algn="ctr">
                        <a:defRPr sz="1800"/>
                      </a:pPr>
                      <a:r>
                        <a:rPr i="1">
                          <a:latin typeface="inherit"/>
                          <a:ea typeface="inherit"/>
                          <a:cs typeface="inherit"/>
                          <a:sym typeface="inherit"/>
                        </a:rPr>
                        <a:t>Abhishek Bacchan</a:t>
                      </a:r>
                    </a:p>
                  </a:txBody>
                  <a:tcPr marL="9525" marR="9525" marT="9525" marB="9525" anchor="ctr" horzOverflow="overflow"/>
                </a:tc>
                <a:tc>
                  <a:txBody>
                    <a:bodyPr/>
                    <a:lstStyle/>
                    <a:p>
                      <a:pPr algn="ctr">
                        <a:defRPr sz="1800"/>
                      </a:pPr>
                      <a:r>
                        <a:rPr i="1">
                          <a:latin typeface="inherit"/>
                          <a:ea typeface="inherit"/>
                          <a:cs typeface="inherit"/>
                          <a:sym typeface="inherit"/>
                        </a:rPr>
                        <a:t>Fiction</a:t>
                      </a:r>
                    </a:p>
                  </a:txBody>
                  <a:tcPr marL="9525" marR="9525" marT="9525" marB="9525" anchor="ctr" horzOverflow="overflow"/>
                </a:tc>
                <a:tc>
                  <a:txBody>
                    <a:bodyPr/>
                    <a:lstStyle/>
                    <a:p>
                      <a:pPr algn="ctr">
                        <a:defRPr sz="1800"/>
                      </a:pPr>
                      <a:r>
                        <a:rPr i="1">
                          <a:latin typeface="inherit"/>
                          <a:ea typeface="inherit"/>
                          <a:cs typeface="inherit"/>
                          <a:sym typeface="inherit"/>
                        </a:rPr>
                        <a:t>No</a:t>
                      </a:r>
                    </a:p>
                  </a:txBody>
                  <a:tcPr marL="9525" marR="9525" marT="9525" marB="9525" anchor="ctr" horzOverflow="overflow"/>
                </a:tc>
                <a:extLst>
                  <a:ext uri="{0D108BD9-81ED-4DB2-BD59-A6C34878D82A}">
                    <a16:rowId xmlns:a16="http://schemas.microsoft.com/office/drawing/2014/main" val="10006"/>
                  </a:ext>
                </a:extLst>
              </a:tr>
              <a:tr h="482810">
                <a:tc>
                  <a:txBody>
                    <a:bodyPr/>
                    <a:lstStyle/>
                    <a:p>
                      <a:pPr algn="ctr">
                        <a:defRPr sz="1800"/>
                      </a:pPr>
                      <a:r>
                        <a:rPr i="1">
                          <a:latin typeface="inherit"/>
                          <a:ea typeface="inherit"/>
                          <a:cs typeface="inherit"/>
                          <a:sym typeface="inherit"/>
                        </a:rPr>
                        <a:t>Abhishek Bacchan</a:t>
                      </a:r>
                    </a:p>
                  </a:txBody>
                  <a:tcPr marL="9525" marR="9525" marT="9525" marB="9525" anchor="ctr" horzOverflow="overflow"/>
                </a:tc>
                <a:tc>
                  <a:txBody>
                    <a:bodyPr/>
                    <a:lstStyle/>
                    <a:p>
                      <a:pPr algn="ctr">
                        <a:defRPr sz="1800"/>
                      </a:pPr>
                      <a:r>
                        <a:rPr i="1">
                          <a:latin typeface="inherit"/>
                          <a:ea typeface="inherit"/>
                          <a:cs typeface="inherit"/>
                          <a:sym typeface="inherit"/>
                        </a:rPr>
                        <a:t>Romance</a:t>
                      </a:r>
                    </a:p>
                  </a:txBody>
                  <a:tcPr marL="9525" marR="9525" marT="9525" marB="9525" anchor="ctr" horzOverflow="overflow"/>
                </a:tc>
                <a:tc>
                  <a:txBody>
                    <a:bodyPr/>
                    <a:lstStyle/>
                    <a:p>
                      <a:pPr algn="ctr">
                        <a:defRPr sz="1800"/>
                      </a:pPr>
                      <a:r>
                        <a:rPr i="1">
                          <a:latin typeface="inherit"/>
                          <a:ea typeface="inherit"/>
                          <a:cs typeface="inherit"/>
                          <a:sym typeface="inherit"/>
                        </a:rPr>
                        <a:t>Yes</a:t>
                      </a:r>
                    </a:p>
                  </a:txBody>
                  <a:tcPr marL="9525" marR="9525" marT="9525" marB="9525" anchor="ctr" horzOverflow="overflow"/>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Pros of ID3 Algorithm"/>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Pros of ID3 Algorithm</a:t>
            </a:r>
          </a:p>
        </p:txBody>
      </p:sp>
      <p:sp>
        <p:nvSpPr>
          <p:cNvPr id="205" name="Builds decision tree in minimum steps…"/>
          <p:cNvSpPr txBox="1">
            <a:spLocks noGrp="1"/>
          </p:cNvSpPr>
          <p:nvPr>
            <p:ph type="body" idx="1"/>
          </p:nvPr>
        </p:nvSpPr>
        <p:spPr>
          <a:prstGeom prst="rect">
            <a:avLst/>
          </a:prstGeom>
        </p:spPr>
        <p:txBody>
          <a:bodyPr/>
          <a:lstStyle/>
          <a:p>
            <a:pPr>
              <a:lnSpc>
                <a:spcPct val="170000"/>
              </a:lnSpc>
            </a:pPr>
            <a:r>
              <a:rPr dirty="0">
                <a:latin typeface="Georgia" panose="02040502050405020303" pitchFamily="18" charset="0"/>
              </a:rPr>
              <a:t>Builds decision tree in minimum steps </a:t>
            </a:r>
          </a:p>
          <a:p>
            <a:pPr>
              <a:lnSpc>
                <a:spcPct val="170000"/>
              </a:lnSpc>
            </a:pPr>
            <a:r>
              <a:rPr dirty="0">
                <a:latin typeface="Georgia" panose="02040502050405020303" pitchFamily="18" charset="0"/>
              </a:rPr>
              <a:t>Each level benefits from previous level choices</a:t>
            </a:r>
          </a:p>
          <a:p>
            <a:pPr>
              <a:lnSpc>
                <a:spcPct val="170000"/>
              </a:lnSpc>
            </a:pPr>
            <a:r>
              <a:rPr dirty="0">
                <a:latin typeface="Georgia" panose="02040502050405020303" pitchFamily="18" charset="0"/>
              </a:rPr>
              <a:t>Whole dataset is scanned to create tree</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ns of ID3 Algorithm"/>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rPr dirty="0">
                <a:latin typeface="Georgia" panose="02040502050405020303" pitchFamily="18" charset="0"/>
              </a:rPr>
              <a:t>Cons of ID3 Algorithm</a:t>
            </a:r>
          </a:p>
        </p:txBody>
      </p:sp>
      <p:sp>
        <p:nvSpPr>
          <p:cNvPr id="208" name="Tree can not be updated when new data is classified incorrectly, instead a new tree must be generated.…"/>
          <p:cNvSpPr txBox="1">
            <a:spLocks noGrp="1"/>
          </p:cNvSpPr>
          <p:nvPr>
            <p:ph type="body" idx="1"/>
          </p:nvPr>
        </p:nvSpPr>
        <p:spPr>
          <a:prstGeom prst="rect">
            <a:avLst/>
          </a:prstGeom>
        </p:spPr>
        <p:txBody>
          <a:bodyPr/>
          <a:lstStyle/>
          <a:p>
            <a:pPr>
              <a:lnSpc>
                <a:spcPct val="170000"/>
              </a:lnSpc>
            </a:pPr>
            <a:r>
              <a:rPr dirty="0">
                <a:latin typeface="Georgia" panose="02040502050405020303" pitchFamily="18" charset="0"/>
              </a:rPr>
              <a:t>Tree can not be updated when new data is classified incorrectly, instead a new tree must be generated. </a:t>
            </a:r>
          </a:p>
          <a:p>
            <a:pPr>
              <a:lnSpc>
                <a:spcPct val="170000"/>
              </a:lnSpc>
            </a:pPr>
            <a:r>
              <a:rPr dirty="0">
                <a:latin typeface="Georgia" panose="02040502050405020303" pitchFamily="18" charset="0"/>
              </a:rPr>
              <a:t>Only one attribute at a time is tested for making a decision.</a:t>
            </a:r>
          </a:p>
          <a:p>
            <a:pPr>
              <a:lnSpc>
                <a:spcPct val="170000"/>
              </a:lnSpc>
            </a:pPr>
            <a:r>
              <a:rPr dirty="0">
                <a:latin typeface="Georgia" panose="02040502050405020303" pitchFamily="18" charset="0"/>
              </a:rPr>
              <a:t>Can not work with defective data </a:t>
            </a:r>
          </a:p>
          <a:p>
            <a:pPr>
              <a:lnSpc>
                <a:spcPct val="170000"/>
              </a:lnSpc>
            </a:pPr>
            <a:r>
              <a:rPr dirty="0">
                <a:latin typeface="Georgia" panose="02040502050405020303" pitchFamily="18" charset="0"/>
              </a:rPr>
              <a:t>Can not work with numerical attributes </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Decision Tree Boundary"/>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t>Decision Tree Boundary</a:t>
            </a:r>
          </a:p>
        </p:txBody>
      </p:sp>
      <p:pic>
        <p:nvPicPr>
          <p:cNvPr id="225" name="Screenshot 2019-11-23 at 9.37.46 AM.png" descr="Screenshot 2019-11-23 at 9.37.46 AM.png"/>
          <p:cNvPicPr>
            <a:picLocks noChangeAspect="1"/>
          </p:cNvPicPr>
          <p:nvPr/>
        </p:nvPicPr>
        <p:blipFill>
          <a:blip r:embed="rId2"/>
          <a:stretch>
            <a:fillRect/>
          </a:stretch>
        </p:blipFill>
        <p:spPr>
          <a:xfrm>
            <a:off x="1192302" y="1690688"/>
            <a:ext cx="9099400" cy="4601876"/>
          </a:xfrm>
          <a:prstGeom prst="rect">
            <a:avLst/>
          </a:prstGeom>
          <a:ln w="12700">
            <a:miter lim="400000"/>
          </a:ln>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Decision Tree Boundary"/>
          <p:cNvSpPr txBox="1">
            <a:spLocks noGrp="1"/>
          </p:cNvSpPr>
          <p:nvPr>
            <p:ph type="title"/>
          </p:nvPr>
        </p:nvSpPr>
        <p:spPr>
          <a:prstGeom prst="rect">
            <a:avLst/>
          </a:prstGeom>
        </p:spPr>
        <p:txBody>
          <a:bodyPr/>
          <a:lstStyle>
            <a:lvl1pPr defTabSz="457200">
              <a:lnSpc>
                <a:spcPct val="100000"/>
              </a:lnSpc>
              <a:defRPr sz="4000">
                <a:solidFill>
                  <a:srgbClr val="9A1D00"/>
                </a:solidFill>
                <a:latin typeface="+mn-lt"/>
                <a:ea typeface="+mn-ea"/>
                <a:cs typeface="+mn-cs"/>
                <a:sym typeface="Helvetica"/>
              </a:defRPr>
            </a:lvl1pPr>
          </a:lstStyle>
          <a:p>
            <a:r>
              <a:t>Decision Tree Boundary</a:t>
            </a:r>
          </a:p>
        </p:txBody>
      </p:sp>
      <p:pic>
        <p:nvPicPr>
          <p:cNvPr id="228" name="Untitled Diagram.jpg" descr="Untitled Diagram.jpg"/>
          <p:cNvPicPr>
            <a:picLocks noChangeAspect="1"/>
          </p:cNvPicPr>
          <p:nvPr/>
        </p:nvPicPr>
        <p:blipFill>
          <a:blip r:embed="rId2"/>
          <a:stretch>
            <a:fillRect/>
          </a:stretch>
        </p:blipFill>
        <p:spPr>
          <a:xfrm>
            <a:off x="2658416" y="1552986"/>
            <a:ext cx="5586947" cy="4523571"/>
          </a:xfrm>
          <a:prstGeom prst="rect">
            <a:avLst/>
          </a:prstGeom>
          <a:ln w="12700">
            <a:miter lim="400000"/>
          </a:ln>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C329-0F07-48B0-9012-876457D0C2A8}"/>
              </a:ext>
            </a:extLst>
          </p:cNvPr>
          <p:cNvSpPr>
            <a:spLocks noGrp="1"/>
          </p:cNvSpPr>
          <p:nvPr>
            <p:ph type="title"/>
          </p:nvPr>
        </p:nvSpPr>
        <p:spPr>
          <a:xfrm>
            <a:off x="838200" y="2766218"/>
            <a:ext cx="10515600" cy="1325563"/>
          </a:xfrm>
        </p:spPr>
        <p:txBody>
          <a:bodyPr/>
          <a:lstStyle/>
          <a:p>
            <a:pPr algn="ctr"/>
            <a:r>
              <a:rPr lang="en-US" b="1" dirty="0">
                <a:latin typeface="Georgia" panose="02040502050405020303" pitchFamily="18" charset="0"/>
              </a:rPr>
              <a:t>End of Session 2</a:t>
            </a:r>
            <a:endParaRPr lang="en-IN" b="1" dirty="0">
              <a:latin typeface="Georgia" panose="02040502050405020303" pitchFamily="18" charset="0"/>
            </a:endParaRPr>
          </a:p>
        </p:txBody>
      </p:sp>
    </p:spTree>
    <p:extLst>
      <p:ext uri="{BB962C8B-B14F-4D97-AF65-F5344CB8AC3E}">
        <p14:creationId xmlns:p14="http://schemas.microsoft.com/office/powerpoint/2010/main" val="416710804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D5CACCCA6A2F4B826633AF63C01814" ma:contentTypeVersion="4" ma:contentTypeDescription="Create a new document." ma:contentTypeScope="" ma:versionID="39b57c08188997e0595fa070e682dae2">
  <xsd:schema xmlns:xsd="http://www.w3.org/2001/XMLSchema" xmlns:xs="http://www.w3.org/2001/XMLSchema" xmlns:p="http://schemas.microsoft.com/office/2006/metadata/properties" xmlns:ns2="aa8502c3-c2ce-4a7c-b654-b20deb31b3a4" targetNamespace="http://schemas.microsoft.com/office/2006/metadata/properties" ma:root="true" ma:fieldsID="9abee85fb150d4124e3837f8663e840f" ns2:_="">
    <xsd:import namespace="aa8502c3-c2ce-4a7c-b654-b20deb31b3a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502c3-c2ce-4a7c-b654-b20deb31b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B44097-BA0B-4EF3-AAC8-54E8016B21DF}"/>
</file>

<file path=customXml/itemProps2.xml><?xml version="1.0" encoding="utf-8"?>
<ds:datastoreItem xmlns:ds="http://schemas.openxmlformats.org/officeDocument/2006/customXml" ds:itemID="{66F635E3-DF7D-477B-A384-6253C29A705D}"/>
</file>

<file path=customXml/itemProps3.xml><?xml version="1.0" encoding="utf-8"?>
<ds:datastoreItem xmlns:ds="http://schemas.openxmlformats.org/officeDocument/2006/customXml" ds:itemID="{EBF99C09-D29A-4F9C-9F86-45BCC1337DC8}"/>
</file>

<file path=docProps/app.xml><?xml version="1.0" encoding="utf-8"?>
<Properties xmlns="http://schemas.openxmlformats.org/officeDocument/2006/extended-properties" xmlns:vt="http://schemas.openxmlformats.org/officeDocument/2006/docPropsVTypes">
  <Template/>
  <TotalTime>2857</TotalTime>
  <Words>2428</Words>
  <Application>Microsoft Office PowerPoint</Application>
  <PresentationFormat>Widescreen</PresentationFormat>
  <Paragraphs>605</Paragraphs>
  <Slides>99</Slides>
  <Notes>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4</vt:i4>
      </vt:variant>
      <vt:variant>
        <vt:lpstr>Slide Titles</vt:lpstr>
      </vt:variant>
      <vt:variant>
        <vt:i4>99</vt:i4>
      </vt:variant>
    </vt:vector>
  </HeadingPairs>
  <TitlesOfParts>
    <vt:vector size="114" baseType="lpstr">
      <vt:lpstr>Arial</vt:lpstr>
      <vt:lpstr>Calibri</vt:lpstr>
      <vt:lpstr>Calibri Light</vt:lpstr>
      <vt:lpstr>Georgia</vt:lpstr>
      <vt:lpstr>Helvetica</vt:lpstr>
      <vt:lpstr>inherit</vt:lpstr>
      <vt:lpstr>Monotype Sorts</vt:lpstr>
      <vt:lpstr>Tahoma</vt:lpstr>
      <vt:lpstr>Times New Roman</vt:lpstr>
      <vt:lpstr>Wingdings</vt:lpstr>
      <vt:lpstr>Office Theme</vt:lpstr>
      <vt:lpstr>Visio</vt:lpstr>
      <vt:lpstr>VISIO</vt:lpstr>
      <vt:lpstr>Document</vt:lpstr>
      <vt:lpstr>Equation</vt:lpstr>
      <vt:lpstr>Supervised approach to Machine Learning</vt:lpstr>
      <vt:lpstr>Supervised Learning</vt:lpstr>
      <vt:lpstr>Supervised Learning</vt:lpstr>
      <vt:lpstr>Supervised Learning - Classification</vt:lpstr>
      <vt:lpstr>Supervised Learning - Regression</vt:lpstr>
      <vt:lpstr>Supervised approach to Machine Learning</vt:lpstr>
      <vt:lpstr>Classification: Decision Trees</vt:lpstr>
      <vt:lpstr>Introduction</vt:lpstr>
      <vt:lpstr>The decision tree model of learning</vt:lpstr>
      <vt:lpstr>The decision tree model of learning</vt:lpstr>
      <vt:lpstr>The decision tree model of learning</vt:lpstr>
      <vt:lpstr>The decision tree model of learning</vt:lpstr>
      <vt:lpstr>The decision tree model of learning</vt:lpstr>
      <vt:lpstr>The decision tree model of learning</vt:lpstr>
      <vt:lpstr>Why it’s Decision Tree?</vt:lpstr>
      <vt:lpstr>Why it’s Decision Tree?</vt:lpstr>
      <vt:lpstr>Terminologies</vt:lpstr>
      <vt:lpstr>End of Session 1</vt:lpstr>
      <vt:lpstr>Classification—A Two-Step Process </vt:lpstr>
      <vt:lpstr>Illustrating Classification Task</vt:lpstr>
      <vt:lpstr>Examples of Classification Task</vt:lpstr>
      <vt:lpstr>Example of a Decision Tree</vt:lpstr>
      <vt:lpstr>Another Example of Decision Tree</vt:lpstr>
      <vt:lpstr>Decision Tree Classification Task</vt:lpstr>
      <vt:lpstr>Apply Model to Test Data</vt:lpstr>
      <vt:lpstr>Apply Model to Test Data</vt:lpstr>
      <vt:lpstr>Apply Model to Test Data</vt:lpstr>
      <vt:lpstr>Apply Model to Test Data</vt:lpstr>
      <vt:lpstr>Apply Model to Test Data</vt:lpstr>
      <vt:lpstr>Apply Model to Test Data</vt:lpstr>
      <vt:lpstr>Decision Tree Classification Task</vt:lpstr>
      <vt:lpstr>Decision Tree</vt:lpstr>
      <vt:lpstr>Decision Tree</vt:lpstr>
      <vt:lpstr>Some DT algorithms</vt:lpstr>
      <vt:lpstr>General Structure of Hunt’s Algorithm</vt:lpstr>
      <vt:lpstr>Hunt’s Algorithm</vt:lpstr>
      <vt:lpstr>Tree Induction</vt:lpstr>
      <vt:lpstr>Tree Induction</vt:lpstr>
      <vt:lpstr>How to Specify Test Condition?</vt:lpstr>
      <vt:lpstr>Splitting Based on Nominal Attributes</vt:lpstr>
      <vt:lpstr>Splitting Based on Ordinal Attributes</vt:lpstr>
      <vt:lpstr>Splitting Based on Continuous Attributes</vt:lpstr>
      <vt:lpstr>Splitting Based on Continuous Attributes</vt:lpstr>
      <vt:lpstr>Tree Induction</vt:lpstr>
      <vt:lpstr>How to determine the Best Split</vt:lpstr>
      <vt:lpstr>How to determine the Best Split</vt:lpstr>
      <vt:lpstr>Measures of Node Impurity</vt:lpstr>
      <vt:lpstr>Stopping Criteria for Tree Induction</vt:lpstr>
      <vt:lpstr>PowerPoint Presentation</vt:lpstr>
      <vt:lpstr>PowerPoint Presentation</vt:lpstr>
      <vt:lpstr>DT by Variable Type</vt:lpstr>
      <vt:lpstr>ID3</vt:lpstr>
      <vt:lpstr>Decision Tree-Example</vt:lpstr>
      <vt:lpstr>Contd…</vt:lpstr>
      <vt:lpstr>PowerPoint Presentation</vt:lpstr>
      <vt:lpstr>PowerPoint Presentation</vt:lpstr>
      <vt:lpstr>Algorithm for Decision Tree Induction</vt:lpstr>
      <vt:lpstr>Contd…</vt:lpstr>
      <vt:lpstr>Process </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Example 2</vt:lpstr>
      <vt:lpstr>Computing Information-Gain for Continuous-Valued Attributes</vt:lpstr>
      <vt:lpstr>Example 3</vt:lpstr>
      <vt:lpstr>Example 4</vt:lpstr>
      <vt:lpstr>Example 5</vt:lpstr>
      <vt:lpstr>Pros of ID3 Algorithm</vt:lpstr>
      <vt:lpstr>Cons of ID3 Algorithm</vt:lpstr>
      <vt:lpstr>Decision Tree Boundary</vt:lpstr>
      <vt:lpstr>Decision Tree Boundary</vt:lpstr>
      <vt:lpstr>End of Session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approach to Machine Learning</dc:title>
  <dc:creator>Selvi C (CSE)</dc:creator>
  <cp:lastModifiedBy>Selvi C (CSE)</cp:lastModifiedBy>
  <cp:revision>26</cp:revision>
  <dcterms:created xsi:type="dcterms:W3CDTF">2021-02-01T08:20:58Z</dcterms:created>
  <dcterms:modified xsi:type="dcterms:W3CDTF">2021-02-19T02:26:53Z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0x01010016D5CACCCA6A2F4B826633AF63C01814</vt:lpwstr>
  </property>
</Properties>
</file>